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32" r:id="rId2"/>
    <p:sldId id="333" r:id="rId3"/>
    <p:sldId id="335" r:id="rId4"/>
    <p:sldId id="342" r:id="rId5"/>
    <p:sldId id="336" r:id="rId6"/>
    <p:sldId id="337" r:id="rId7"/>
    <p:sldId id="338" r:id="rId8"/>
    <p:sldId id="339" r:id="rId9"/>
    <p:sldId id="340" r:id="rId10"/>
    <p:sldId id="341" r:id="rId11"/>
    <p:sldId id="33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660"/>
  </p:normalViewPr>
  <p:slideViewPr>
    <p:cSldViewPr>
      <p:cViewPr>
        <p:scale>
          <a:sx n="85" d="100"/>
          <a:sy n="85" d="100"/>
        </p:scale>
        <p:origin x="-250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285D0-4754-4CA4-BBBB-64282F63F452}" type="datetimeFigureOut">
              <a:rPr lang="en-GB" smtClean="0"/>
              <a:pPr/>
              <a:t>23/09/2015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228A0-4E05-4F9C-AECE-CB4AC314133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1243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6F5D1-8D22-4A18-92AE-1AF999D449D6}" type="datetimeFigureOut">
              <a:rPr lang="en-GB" smtClean="0"/>
              <a:pPr/>
              <a:t>23/09/2015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FA4A9-A75D-4007-8ED3-6BC5C8D1322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96758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A4A9-A75D-4007-8ED3-6BC5C8D13226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423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GB" altLang="en-US" sz="2000" b="1" smtClean="0"/>
              <a:t>Vasopressin: higher in fathers of young children (facilitates response to infant cries, carrying/holding, promotes social memory)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b="1" smtClean="0"/>
              <a:t>Prolactin (the “breastfeeding hormone”): highest among experienced fathers and promotes closeness and care (reciprocal effect)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b="1" smtClean="0"/>
              <a:t>Oxytocin (the “love hormone”): elevated levels in sustained pair bonding and infant care (promotes/reflects strong social connections)</a:t>
            </a:r>
          </a:p>
          <a:p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1394C-649E-4137-BBC8-22CBEEC912B9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A4A9-A75D-4007-8ED3-6BC5C8D13226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351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A0C7-63E4-41AC-B8AE-025A20BDE107}" type="datetime1">
              <a:rPr lang="en-GB" smtClean="0"/>
              <a:pPr/>
              <a:t>23/09/2015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CDDF-6C5E-4AFE-B3E1-1BE64959A62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3" descr="esrc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452320" y="6050756"/>
            <a:ext cx="968692" cy="80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FF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67944" y="6048070"/>
            <a:ext cx="1134085" cy="809930"/>
          </a:xfrm>
          <a:prstGeom prst="rect">
            <a:avLst/>
          </a:prstGeom>
        </p:spPr>
      </p:pic>
      <p:pic>
        <p:nvPicPr>
          <p:cNvPr id="10" name="Picture 2" descr="logo_green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076950"/>
            <a:ext cx="1968246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0C4F-2562-4C0A-807F-C4E195A61744}" type="datetime1">
              <a:rPr lang="en-GB" smtClean="0"/>
              <a:pPr/>
              <a:t>23/09/2015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CDDF-6C5E-4AFE-B3E1-1BE64959A6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EE685-75FE-4AA8-9DC4-E40CF8EF8B51}" type="datetime1">
              <a:rPr lang="en-GB" smtClean="0"/>
              <a:pPr/>
              <a:t>23/09/2015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CDDF-6C5E-4AFE-B3E1-1BE64959A6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51D1-F9EC-42D4-80B9-EE6CEBFBA04E}" type="datetime1">
              <a:rPr lang="en-GB" smtClean="0"/>
              <a:pPr/>
              <a:t>23/09/2015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CDDF-6C5E-4AFE-B3E1-1BE64959A6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E5A2-3772-475F-914A-C26C567F6628}" type="datetime1">
              <a:rPr lang="en-GB" smtClean="0"/>
              <a:pPr/>
              <a:t>23/09/2015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CDDF-6C5E-4AFE-B3E1-1BE64959A6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45CC-9ABF-470B-AA60-E9092B6AA4B4}" type="datetime1">
              <a:rPr lang="en-GB" smtClean="0"/>
              <a:pPr/>
              <a:t>23/09/2015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CDDF-6C5E-4AFE-B3E1-1BE64959A6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F442-AA06-4B15-91E8-4F2B543E5623}" type="datetime1">
              <a:rPr lang="en-GB" smtClean="0"/>
              <a:pPr/>
              <a:t>23/09/2015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CDDF-6C5E-4AFE-B3E1-1BE64959A6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D3D3-5730-44FC-9AFA-9B4906C47E18}" type="datetime1">
              <a:rPr lang="en-GB" smtClean="0"/>
              <a:pPr/>
              <a:t>23/09/2015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CDDF-6C5E-4AFE-B3E1-1BE64959A6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4857-4C3B-4383-B9C3-21FF66222DF4}" type="datetime1">
              <a:rPr lang="en-GB" smtClean="0"/>
              <a:pPr/>
              <a:t>23/09/2015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CDDF-6C5E-4AFE-B3E1-1BE64959A6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13A-1A52-486B-9311-890630397B27}" type="datetime1">
              <a:rPr lang="en-GB" smtClean="0"/>
              <a:pPr/>
              <a:t>23/09/2015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CDDF-6C5E-4AFE-B3E1-1BE64959A6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9FDD-17ED-4B0B-9F34-687061275B16}" type="datetime1">
              <a:rPr lang="en-GB" smtClean="0"/>
              <a:pPr/>
              <a:t>23/09/2015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69CDDF-6C5E-4AFE-B3E1-1BE64959A62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C5ABFB-7062-436D-BEF7-0F5485C31330}" type="datetime1">
              <a:rPr lang="en-GB" smtClean="0"/>
              <a:pPr/>
              <a:t>23/09/2015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69CDDF-6C5E-4AFE-B3E1-1BE64959A62E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kosborn@ntlworld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Increasing the Visibility of Young Fathers</a:t>
            </a:r>
            <a:endParaRPr lang="en-GB" sz="6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04720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/>
              <a:t>Culture Change and Listening to Young Fathers</a:t>
            </a:r>
          </a:p>
          <a:p>
            <a:pPr algn="ctr"/>
            <a:r>
              <a:rPr lang="en-GB" altLang="en-US" sz="2800" dirty="0" smtClean="0"/>
              <a:t>Dr Mark Osborn</a:t>
            </a:r>
          </a:p>
          <a:p>
            <a:pPr algn="ctr"/>
            <a:r>
              <a:rPr lang="en-GB" altLang="en-US" sz="2800" dirty="0" smtClean="0">
                <a:hlinkClick r:id="rId2"/>
              </a:rPr>
              <a:t>markosborn@ntlworld.com</a:t>
            </a:r>
            <a:r>
              <a:rPr lang="en-GB" altLang="en-US" sz="2800" dirty="0" smtClean="0"/>
              <a:t> </a:t>
            </a:r>
          </a:p>
          <a:p>
            <a:pPr algn="ctr"/>
            <a:endParaRPr lang="en-GB" altLang="en-US" sz="1100" dirty="0" smtClean="0"/>
          </a:p>
          <a:p>
            <a:endParaRPr lang="en-GB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Steps to take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Collect data</a:t>
            </a:r>
          </a:p>
          <a:p>
            <a:r>
              <a:rPr lang="en-GB" smtClean="0"/>
              <a:t>Create information</a:t>
            </a:r>
          </a:p>
          <a:p>
            <a:r>
              <a:rPr lang="en-GB" smtClean="0"/>
              <a:t>Develop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Autofit/>
          </a:bodyPr>
          <a:lstStyle/>
          <a:p>
            <a:r>
              <a:rPr lang="en-GB" sz="4800" dirty="0" smtClean="0">
                <a:solidFill>
                  <a:schemeClr val="tx2">
                    <a:lumMod val="75000"/>
                  </a:schemeClr>
                </a:solidFill>
              </a:rPr>
              <a:t>markosborn@ntlworld.com </a:t>
            </a:r>
            <a:endParaRPr lang="en-GB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3" descr="esrc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52320" y="6050756"/>
            <a:ext cx="968692" cy="80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F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6015089"/>
            <a:ext cx="1180074" cy="842911"/>
          </a:xfrm>
          <a:prstGeom prst="rect">
            <a:avLst/>
          </a:prstGeom>
        </p:spPr>
      </p:pic>
      <p:pic>
        <p:nvPicPr>
          <p:cNvPr id="7" name="Picture 2" descr="logo_gre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038850"/>
            <a:ext cx="206425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086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800" i="1" dirty="0" smtClean="0"/>
              <a:t>Ages of concern: learning lessons from serious case reviews</a:t>
            </a:r>
            <a:br>
              <a:rPr lang="en-GB" sz="2800" i="1" dirty="0" smtClean="0"/>
            </a:br>
            <a:r>
              <a:rPr lang="en-GB" sz="2800" i="1" dirty="0" smtClean="0"/>
              <a:t>				</a:t>
            </a:r>
            <a:r>
              <a:rPr lang="en-GB" sz="2800" dirty="0" smtClean="0"/>
              <a:t>Ofsted</a:t>
            </a:r>
            <a:r>
              <a:rPr lang="en-GB" sz="2800" i="1" dirty="0" smtClean="0"/>
              <a:t>2011</a:t>
            </a:r>
          </a:p>
          <a:p>
            <a:pPr>
              <a:buNone/>
            </a:pPr>
            <a:endParaRPr lang="en-GB" sz="2800" i="1" dirty="0" smtClean="0"/>
          </a:p>
          <a:p>
            <a:pPr>
              <a:buNone/>
            </a:pPr>
            <a:r>
              <a:rPr lang="en-GB" sz="2800" dirty="0" smtClean="0"/>
              <a:t>“The father is just as important as the mother.”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3" descr="esrc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52320" y="6050756"/>
            <a:ext cx="968692" cy="80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F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6015089"/>
            <a:ext cx="1180074" cy="842911"/>
          </a:xfrm>
          <a:prstGeom prst="rect">
            <a:avLst/>
          </a:prstGeom>
        </p:spPr>
      </p:pic>
      <p:pic>
        <p:nvPicPr>
          <p:cNvPr id="7" name="Picture 2" descr="logo_gre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038850"/>
            <a:ext cx="206425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086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Systemic change</a:t>
            </a:r>
            <a:endParaRPr lang="en-GB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GB" sz="2800" smtClean="0"/>
              <a:t>Providing support systems for young fathers to be effective role models for their children</a:t>
            </a:r>
          </a:p>
          <a:p>
            <a:pPr marL="514350" indent="-514350">
              <a:buFontTx/>
              <a:buAutoNum type="arabicPeriod"/>
            </a:pPr>
            <a:endParaRPr lang="en-GB" sz="2800" smtClean="0"/>
          </a:p>
          <a:p>
            <a:pPr marL="514350" indent="-514350">
              <a:buFontTx/>
              <a:buAutoNum type="arabicPeriod"/>
            </a:pPr>
            <a:r>
              <a:rPr lang="en-GB" sz="2800" smtClean="0"/>
              <a:t>Developing activities that support “team parenting”</a:t>
            </a:r>
          </a:p>
          <a:p>
            <a:pPr marL="514350" indent="-514350">
              <a:buFontTx/>
              <a:buAutoNum type="arabicPeriod"/>
            </a:pPr>
            <a:endParaRPr lang="en-GB" sz="2800" smtClean="0"/>
          </a:p>
          <a:p>
            <a:pPr marL="514350" indent="-514350">
              <a:buFontTx/>
              <a:buAutoNum type="arabicPeriod"/>
            </a:pPr>
            <a:r>
              <a:rPr lang="en-GB" sz="2800" smtClean="0"/>
              <a:t>Helping parenting partners to communicate to reduce relationship crisis </a:t>
            </a:r>
          </a:p>
          <a:p>
            <a:pPr marL="514350" indent="-514350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GB" altLang="en-US" sz="4000" dirty="0" smtClean="0">
                <a:solidFill>
                  <a:schemeClr val="accent2"/>
                </a:solidFill>
              </a:rPr>
              <a:t/>
            </a:r>
            <a:br>
              <a:rPr lang="en-GB" altLang="en-US" sz="4000" dirty="0" smtClean="0">
                <a:solidFill>
                  <a:schemeClr val="accent2"/>
                </a:solidFill>
              </a:rPr>
            </a:br>
            <a:r>
              <a:rPr lang="en-GB" altLang="en-US" sz="3100" b="1" dirty="0" smtClean="0">
                <a:solidFill>
                  <a:schemeClr val="accent2"/>
                </a:solidFill>
              </a:rPr>
              <a:t>FATHERS who take part in parenting support  develop: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8964488" cy="476780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en-GB" altLang="en-US" dirty="0" smtClean="0"/>
              <a:t>  greater knowledge &amp; understanding of child development </a:t>
            </a:r>
            <a:br>
              <a:rPr lang="en-GB" altLang="en-US" dirty="0" smtClean="0"/>
            </a:br>
            <a:r>
              <a:rPr lang="en-GB" altLang="en-US" dirty="0" smtClean="0"/>
              <a:t>   </a:t>
            </a:r>
          </a:p>
          <a:p>
            <a:pPr>
              <a:lnSpc>
                <a:spcPct val="85000"/>
              </a:lnSpc>
              <a:buFontTx/>
              <a:buChar char="•"/>
            </a:pPr>
            <a:r>
              <a:rPr lang="en-GB" altLang="en-US" dirty="0" smtClean="0"/>
              <a:t>  more involvement and higher-quality interactions with child </a:t>
            </a:r>
            <a:br>
              <a:rPr lang="en-GB" altLang="en-US" dirty="0" smtClean="0"/>
            </a:br>
            <a:endParaRPr lang="en-GB" altLang="en-US" dirty="0" smtClean="0"/>
          </a:p>
          <a:p>
            <a:pPr>
              <a:lnSpc>
                <a:spcPct val="85000"/>
              </a:lnSpc>
              <a:buFontTx/>
              <a:buChar char="•"/>
            </a:pPr>
            <a:r>
              <a:rPr lang="en-GB" altLang="en-US" dirty="0" smtClean="0"/>
              <a:t>  greater parental competence </a:t>
            </a:r>
            <a:br>
              <a:rPr lang="en-GB" altLang="en-US" dirty="0" smtClean="0"/>
            </a:br>
            <a:endParaRPr lang="en-GB" altLang="en-US" dirty="0" smtClean="0"/>
          </a:p>
          <a:p>
            <a:pPr>
              <a:lnSpc>
                <a:spcPct val="85000"/>
              </a:lnSpc>
              <a:buFontTx/>
              <a:buChar char="•"/>
            </a:pPr>
            <a:r>
              <a:rPr lang="en-GB" altLang="en-US" dirty="0" smtClean="0"/>
              <a:t>  improved communication skills </a:t>
            </a:r>
            <a:br>
              <a:rPr lang="en-GB" altLang="en-US" dirty="0" smtClean="0"/>
            </a:br>
            <a:endParaRPr lang="en-GB" altLang="en-US" dirty="0" smtClean="0"/>
          </a:p>
          <a:p>
            <a:pPr>
              <a:lnSpc>
                <a:spcPct val="85000"/>
              </a:lnSpc>
              <a:buFontTx/>
              <a:buChar char="•"/>
            </a:pPr>
            <a:r>
              <a:rPr lang="en-GB" altLang="en-US" dirty="0" smtClean="0"/>
              <a:t>  greater sensitivity to babies’ (and partners’) cues </a:t>
            </a:r>
            <a:br>
              <a:rPr lang="en-GB" altLang="en-US" dirty="0" smtClean="0"/>
            </a:br>
            <a:endParaRPr lang="en-GB" altLang="en-US" dirty="0" smtClean="0"/>
          </a:p>
          <a:p>
            <a:pPr>
              <a:lnSpc>
                <a:spcPct val="85000"/>
              </a:lnSpc>
              <a:buFontTx/>
              <a:buChar char="•"/>
            </a:pPr>
            <a:r>
              <a:rPr lang="en-GB" altLang="en-US" dirty="0" smtClean="0"/>
              <a:t>  increased parental confidence and satisfaction </a:t>
            </a:r>
            <a:br>
              <a:rPr lang="en-GB" altLang="en-US" dirty="0" smtClean="0"/>
            </a:br>
            <a:endParaRPr lang="en-GB" altLang="en-US" dirty="0" smtClean="0"/>
          </a:p>
          <a:p>
            <a:pPr>
              <a:lnSpc>
                <a:spcPct val="85000"/>
              </a:lnSpc>
              <a:buFontTx/>
              <a:buChar char="•"/>
            </a:pPr>
            <a:r>
              <a:rPr lang="en-GB" altLang="en-US" dirty="0" smtClean="0"/>
              <a:t>  positive changes in view of self </a:t>
            </a:r>
            <a:br>
              <a:rPr lang="en-GB" altLang="en-US" dirty="0" smtClean="0"/>
            </a:br>
            <a:r>
              <a:rPr lang="en-GB" altLang="en-US" dirty="0" smtClean="0"/>
              <a:t> </a:t>
            </a:r>
          </a:p>
          <a:p>
            <a:pPr>
              <a:lnSpc>
                <a:spcPct val="85000"/>
              </a:lnSpc>
              <a:buFontTx/>
              <a:buChar char="•"/>
            </a:pPr>
            <a:r>
              <a:rPr lang="en-GB" altLang="en-US" dirty="0" smtClean="0"/>
              <a:t>  increased acceptance of child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13" descr="dad_252513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2400" y="5208587"/>
            <a:ext cx="2641600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600" smtClean="0">
                <a:solidFill>
                  <a:schemeClr val="accent2"/>
                </a:solidFill>
              </a:rPr>
              <a:t>Fathers are biologically ‘wired’ to take care of babies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832"/>
            <a:ext cx="8229600" cy="380610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/>
              <a:t>Fathers, like mothers, secrete hormones that help them bond with their babies: the more care they do, the more hormones they secrete.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/>
              <a:t>AND once men’s bodies have been ‘primed’ physiologically to care for babies, they become more quickly ‘flooded’ with hormones on holding a baby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 dirty="0" smtClean="0"/>
              <a:t>                                (for review, see Gray &amp; Anderson, 2010)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smtClean="0"/>
              <a:t>Recent survey with young fathers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indent="0">
              <a:buFontTx/>
              <a:buNone/>
              <a:defRPr/>
            </a:pPr>
            <a:endParaRPr lang="en-GB" sz="900" dirty="0" smtClean="0">
              <a:latin typeface="Comic Sans MS" pitchFamily="66" charset="0"/>
            </a:endParaRPr>
          </a:p>
          <a:p>
            <a:pPr indent="0">
              <a:buFontTx/>
              <a:buNone/>
              <a:defRPr/>
            </a:pPr>
            <a:endParaRPr lang="en-GB" sz="2400" dirty="0" smtClean="0">
              <a:latin typeface="Batang" pitchFamily="18" charset="-127"/>
            </a:endParaRPr>
          </a:p>
          <a:p>
            <a:pPr indent="0">
              <a:buFontTx/>
              <a:buNone/>
              <a:defRPr/>
            </a:pPr>
            <a:endParaRPr lang="en-GB" sz="2400" dirty="0" smtClean="0">
              <a:latin typeface="Batang" pitchFamily="18" charset="-127"/>
            </a:endParaRPr>
          </a:p>
          <a:p>
            <a:pPr indent="0">
              <a:buFontTx/>
              <a:buNone/>
              <a:defRPr/>
            </a:pPr>
            <a:r>
              <a:rPr lang="en-GB" sz="2400" dirty="0" smtClean="0">
                <a:latin typeface="Batang" pitchFamily="18" charset="-127"/>
              </a:rPr>
              <a:t>“Just people not seeing you as a dad and being treated differently, and the mum she gets everything and I am left to fend on my own.”</a:t>
            </a:r>
          </a:p>
          <a:p>
            <a:pPr indent="0">
              <a:buFontTx/>
              <a:buNone/>
              <a:defRPr/>
            </a:pPr>
            <a:endParaRPr lang="en-GB" sz="900" dirty="0" smtClean="0">
              <a:latin typeface="Batang" pitchFamily="18" charset="-127"/>
            </a:endParaRPr>
          </a:p>
          <a:p>
            <a:pPr indent="0">
              <a:buFontTx/>
              <a:buNone/>
              <a:defRPr/>
            </a:pPr>
            <a:r>
              <a:rPr lang="en-GB" sz="2400" dirty="0" smtClean="0"/>
              <a:t>“Because we are the dads it’s not seen as important and that makes us feel like we are not valued.  So if I walked away from my daughter then who would care, apart from me.”</a:t>
            </a:r>
          </a:p>
          <a:p>
            <a:pPr indent="0">
              <a:buFontTx/>
              <a:buNone/>
              <a:defRPr/>
            </a:pPr>
            <a:endParaRPr lang="en-GB" sz="1200" dirty="0" smtClean="0"/>
          </a:p>
          <a:p>
            <a:pPr indent="0">
              <a:buFontTx/>
              <a:buNone/>
              <a:defRPr/>
            </a:pPr>
            <a:r>
              <a:rPr lang="en-GB" sz="2400" dirty="0" smtClean="0"/>
              <a:t>“I went into a Children’s Centre recently and was asked if I was lost”</a:t>
            </a:r>
          </a:p>
          <a:p>
            <a:pPr indent="0">
              <a:buFontTx/>
              <a:buNone/>
              <a:defRPr/>
            </a:pPr>
            <a:endParaRPr lang="en-GB" sz="2400" dirty="0" smtClean="0"/>
          </a:p>
          <a:p>
            <a:pPr>
              <a:buFontTx/>
              <a:buNone/>
              <a:defRPr/>
            </a:pPr>
            <a:endParaRPr lang="en-GB" sz="2800" dirty="0" smtClean="0"/>
          </a:p>
          <a:p>
            <a:pPr>
              <a:buFontTx/>
              <a:buNone/>
              <a:defRPr/>
            </a:pPr>
            <a:endParaRPr lang="en-GB" sz="2800" dirty="0" smtClean="0"/>
          </a:p>
          <a:p>
            <a:pPr>
              <a:buFontTx/>
              <a:buNone/>
              <a:defRPr/>
            </a:pPr>
            <a:endParaRPr lang="en-GB" sz="2800" dirty="0" smtClean="0"/>
          </a:p>
          <a:p>
            <a:pPr>
              <a:defRPr/>
            </a:pPr>
            <a:endParaRPr lang="en-GB" b="1" dirty="0" smtClean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5218113"/>
          </a:xfrm>
        </p:spPr>
        <p:txBody>
          <a:bodyPr/>
          <a:lstStyle/>
          <a:p>
            <a:pPr indent="0">
              <a:buFontTx/>
              <a:buNone/>
              <a:defRPr/>
            </a:pPr>
            <a:endParaRPr lang="en-GB" sz="1600" b="1" dirty="0" smtClean="0"/>
          </a:p>
          <a:p>
            <a:pPr indent="0">
              <a:buFontTx/>
              <a:buNone/>
              <a:defRPr/>
            </a:pPr>
            <a:endParaRPr lang="en-GB" sz="1600" b="1" dirty="0" smtClean="0"/>
          </a:p>
          <a:p>
            <a:pPr indent="0">
              <a:buFontTx/>
              <a:buNone/>
              <a:defRPr/>
            </a:pPr>
            <a:endParaRPr lang="en-GB" sz="1600" b="1" dirty="0" smtClean="0"/>
          </a:p>
          <a:p>
            <a:pPr indent="0">
              <a:buFontTx/>
              <a:buNone/>
              <a:defRPr/>
            </a:pPr>
            <a:r>
              <a:rPr lang="en-GB" sz="2400" dirty="0" smtClean="0">
                <a:latin typeface="Comic Sans MS" pitchFamily="66" charset="0"/>
              </a:rPr>
              <a:t>“From my experience when I tell workers I am going to be a father I feel I am talking to a brick wall.”</a:t>
            </a:r>
          </a:p>
          <a:p>
            <a:pPr indent="0">
              <a:buFontTx/>
              <a:buNone/>
              <a:defRPr/>
            </a:pPr>
            <a:endParaRPr lang="en-GB" sz="2400" dirty="0" smtClean="0">
              <a:latin typeface="Comic Sans MS" pitchFamily="66" charset="0"/>
            </a:endParaRPr>
          </a:p>
          <a:p>
            <a:pPr indent="0">
              <a:buFontTx/>
              <a:buNone/>
              <a:defRPr/>
            </a:pPr>
            <a:r>
              <a:rPr lang="en-GB" sz="2400" dirty="0" smtClean="0">
                <a:latin typeface="Lucida Sans" pitchFamily="34" charset="0"/>
              </a:rPr>
              <a:t>“When everyone don’t understand how hard you try or how much you want to be there.” </a:t>
            </a:r>
          </a:p>
          <a:p>
            <a:pPr indent="0">
              <a:buFontTx/>
              <a:buNone/>
              <a:defRPr/>
            </a:pPr>
            <a:endParaRPr lang="en-GB" sz="1400" dirty="0" smtClean="0"/>
          </a:p>
          <a:p>
            <a:pPr indent="0">
              <a:buFontTx/>
              <a:buNone/>
              <a:defRPr/>
            </a:pPr>
            <a:r>
              <a:rPr lang="en-GB" sz="2400" dirty="0" smtClean="0"/>
              <a:t>“It’s changed my life.  I’ll do anything for my son. I’m responsible.” </a:t>
            </a:r>
          </a:p>
          <a:p>
            <a:pPr indent="0">
              <a:buFontTx/>
              <a:buNone/>
              <a:defRPr/>
            </a:pPr>
            <a:endParaRPr lang="en-GB" sz="1200" b="1" dirty="0" smtClean="0"/>
          </a:p>
          <a:p>
            <a:pPr indent="0">
              <a:buFontTx/>
              <a:buNone/>
              <a:defRPr/>
            </a:pPr>
            <a:r>
              <a:rPr lang="en-GB" sz="2400" dirty="0" smtClean="0">
                <a:latin typeface="Comic Sans MS" pitchFamily="66" charset="0"/>
              </a:rPr>
              <a:t>“If I had a professional to encourage me more and tell me that I can be a good father.”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1837"/>
          </a:xfrm>
        </p:spPr>
        <p:txBody>
          <a:bodyPr/>
          <a:lstStyle/>
          <a:p>
            <a:r>
              <a:rPr lang="en-GB" altLang="en-US" sz="4800" dirty="0" smtClean="0"/>
              <a:t>The P word</a:t>
            </a:r>
            <a:br>
              <a:rPr lang="en-GB" altLang="en-US" sz="4800" dirty="0" smtClean="0"/>
            </a:br>
            <a:endParaRPr lang="en-GB" altLang="en-US" sz="48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0825" y="2060575"/>
            <a:ext cx="8229600" cy="4381500"/>
          </a:xfrm>
        </p:spPr>
        <p:txBody>
          <a:bodyPr/>
          <a:lstStyle/>
          <a:p>
            <a:r>
              <a:rPr lang="en-GB" altLang="en-US" dirty="0" smtClean="0"/>
              <a:t>Parent = mother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1837"/>
          </a:xfrm>
        </p:spPr>
        <p:txBody>
          <a:bodyPr/>
          <a:lstStyle/>
          <a:p>
            <a:r>
              <a:rPr lang="en-GB" altLang="en-US" sz="4800" smtClean="0"/>
              <a:t>The P words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50825" y="2060575"/>
            <a:ext cx="8229600" cy="3097213"/>
          </a:xfrm>
        </p:spPr>
        <p:txBody>
          <a:bodyPr/>
          <a:lstStyle/>
          <a:p>
            <a:r>
              <a:rPr lang="en-GB" altLang="en-US" smtClean="0"/>
              <a:t>Policy</a:t>
            </a:r>
          </a:p>
          <a:p>
            <a:r>
              <a:rPr lang="en-GB" altLang="en-US" smtClean="0"/>
              <a:t>Procedure</a:t>
            </a:r>
          </a:p>
          <a:p>
            <a:r>
              <a:rPr lang="en-GB" altLang="en-US" smtClean="0"/>
              <a:t>Paperwork</a:t>
            </a:r>
          </a:p>
          <a:p>
            <a:r>
              <a:rPr lang="en-GB" altLang="en-US" smtClean="0"/>
              <a:t>Practice</a:t>
            </a:r>
          </a:p>
          <a:p>
            <a:r>
              <a:rPr lang="en-GB" altLang="en-US" smtClean="0"/>
              <a:t>Performance management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1914</TotalTime>
  <Words>408</Words>
  <Application>Microsoft Office PowerPoint</Application>
  <PresentationFormat>On-screen Show (4:3)</PresentationFormat>
  <Paragraphs>71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Increasing the Visibility of Young Fathers</vt:lpstr>
      <vt:lpstr>Culture</vt:lpstr>
      <vt:lpstr>Systemic change</vt:lpstr>
      <vt:lpstr> FATHERS who take part in parenting support  develop: </vt:lpstr>
      <vt:lpstr>Fathers are biologically ‘wired’ to take care of babies</vt:lpstr>
      <vt:lpstr>Recent survey with young fathers</vt:lpstr>
      <vt:lpstr>PowerPoint Presentation</vt:lpstr>
      <vt:lpstr>The P word </vt:lpstr>
      <vt:lpstr>The P words</vt:lpstr>
      <vt:lpstr>Steps to take</vt:lpstr>
      <vt:lpstr>markosborn@ntlworld.com </vt:lpstr>
    </vt:vector>
  </TitlesOfParts>
  <Company>University of Leeds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Carmen Lau Clayton</dc:creator>
  <cp:lastModifiedBy>Jennie Hall</cp:lastModifiedBy>
  <cp:revision>243</cp:revision>
  <cp:lastPrinted>2013-08-03T12:51:02Z</cp:lastPrinted>
  <dcterms:created xsi:type="dcterms:W3CDTF">2013-04-15T09:43:01Z</dcterms:created>
  <dcterms:modified xsi:type="dcterms:W3CDTF">2015-09-23T08:51:56Z</dcterms:modified>
</cp:coreProperties>
</file>