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9"/>
  </p:notesMasterIdLst>
  <p:handoutMasterIdLst>
    <p:handoutMasterId r:id="rId20"/>
  </p:handoutMasterIdLst>
  <p:sldIdLst>
    <p:sldId id="256" r:id="rId2"/>
    <p:sldId id="273" r:id="rId3"/>
    <p:sldId id="258" r:id="rId4"/>
    <p:sldId id="275" r:id="rId5"/>
    <p:sldId id="259" r:id="rId6"/>
    <p:sldId id="269" r:id="rId7"/>
    <p:sldId id="260" r:id="rId8"/>
    <p:sldId id="261" r:id="rId9"/>
    <p:sldId id="270" r:id="rId10"/>
    <p:sldId id="262" r:id="rId11"/>
    <p:sldId id="263" r:id="rId12"/>
    <p:sldId id="271" r:id="rId13"/>
    <p:sldId id="264" r:id="rId14"/>
    <p:sldId id="272" r:id="rId15"/>
    <p:sldId id="266" r:id="rId16"/>
    <p:sldId id="267" r:id="rId17"/>
    <p:sldId id="268" r:id="rId18"/>
  </p:sldIdLst>
  <p:sldSz cx="9144000" cy="6858000" type="screen4x3"/>
  <p:notesSz cx="6669088"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8" autoAdjust="0"/>
    <p:restoredTop sz="94656" autoAdjust="0"/>
  </p:normalViewPr>
  <p:slideViewPr>
    <p:cSldViewPr>
      <p:cViewPr varScale="1">
        <p:scale>
          <a:sx n="48" d="100"/>
          <a:sy n="48" d="100"/>
        </p:scale>
        <p:origin x="-114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7607" y="0"/>
            <a:ext cx="2889938" cy="496411"/>
          </a:xfrm>
          <a:prstGeom prst="rect">
            <a:avLst/>
          </a:prstGeom>
        </p:spPr>
        <p:txBody>
          <a:bodyPr vert="horz" lIns="91440" tIns="45720" rIns="91440" bIns="45720" rtlCol="0"/>
          <a:lstStyle>
            <a:lvl1pPr algn="r">
              <a:defRPr sz="1200"/>
            </a:lvl1pPr>
          </a:lstStyle>
          <a:p>
            <a:fld id="{BD32C6BA-366C-45A1-881C-1078E7D1974D}" type="datetimeFigureOut">
              <a:rPr lang="en-GB" smtClean="0"/>
              <a:pPr/>
              <a:t>29/09/2015</a:t>
            </a:fld>
            <a:endParaRPr lang="en-GB"/>
          </a:p>
        </p:txBody>
      </p:sp>
      <p:sp>
        <p:nvSpPr>
          <p:cNvPr id="4" name="Footer Placeholder 3"/>
          <p:cNvSpPr>
            <a:spLocks noGrp="1"/>
          </p:cNvSpPr>
          <p:nvPr>
            <p:ph type="ftr" sz="quarter" idx="2"/>
          </p:nvPr>
        </p:nvSpPr>
        <p:spPr>
          <a:xfrm>
            <a:off x="0" y="9430091"/>
            <a:ext cx="2889938" cy="496411"/>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7607" y="9430091"/>
            <a:ext cx="2889938" cy="496411"/>
          </a:xfrm>
          <a:prstGeom prst="rect">
            <a:avLst/>
          </a:prstGeom>
        </p:spPr>
        <p:txBody>
          <a:bodyPr vert="horz" lIns="91440" tIns="45720" rIns="91440" bIns="45720" rtlCol="0" anchor="b"/>
          <a:lstStyle>
            <a:lvl1pPr algn="r">
              <a:defRPr sz="1200"/>
            </a:lvl1pPr>
          </a:lstStyle>
          <a:p>
            <a:fld id="{72CB73DD-00F0-4350-9F89-EFFE7CD3BC79}" type="slidenum">
              <a:rPr lang="en-GB" smtClean="0"/>
              <a:pPr/>
              <a:t>‹#›</a:t>
            </a:fld>
            <a:endParaRPr lang="en-GB"/>
          </a:p>
        </p:txBody>
      </p:sp>
    </p:spTree>
    <p:extLst>
      <p:ext uri="{BB962C8B-B14F-4D97-AF65-F5344CB8AC3E}">
        <p14:creationId xmlns:p14="http://schemas.microsoft.com/office/powerpoint/2010/main" xmlns="" val="5564076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411"/>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777607" y="0"/>
            <a:ext cx="2889938" cy="496411"/>
          </a:xfrm>
          <a:prstGeom prst="rect">
            <a:avLst/>
          </a:prstGeom>
        </p:spPr>
        <p:txBody>
          <a:bodyPr vert="horz" lIns="91440" tIns="45720" rIns="91440" bIns="45720" rtlCol="0"/>
          <a:lstStyle>
            <a:lvl1pPr algn="r">
              <a:defRPr sz="1200"/>
            </a:lvl1pPr>
          </a:lstStyle>
          <a:p>
            <a:fld id="{3895F2C5-86D1-41EA-9C9F-186C84C09DDA}" type="datetimeFigureOut">
              <a:rPr lang="en-GB" smtClean="0"/>
              <a:pPr/>
              <a:t>29/09/2015</a:t>
            </a:fld>
            <a:endParaRPr lang="en-GB" dirty="0"/>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66909" y="4715907"/>
            <a:ext cx="5335270" cy="446770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0091"/>
            <a:ext cx="2889938" cy="496411"/>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777607" y="9430091"/>
            <a:ext cx="2889938" cy="496411"/>
          </a:xfrm>
          <a:prstGeom prst="rect">
            <a:avLst/>
          </a:prstGeom>
        </p:spPr>
        <p:txBody>
          <a:bodyPr vert="horz" lIns="91440" tIns="45720" rIns="91440" bIns="45720" rtlCol="0" anchor="b"/>
          <a:lstStyle>
            <a:lvl1pPr algn="r">
              <a:defRPr sz="1200"/>
            </a:lvl1pPr>
          </a:lstStyle>
          <a:p>
            <a:fld id="{752075D8-F7BE-42BE-A21B-EBEF85843CBF}" type="slidenum">
              <a:rPr lang="en-GB" smtClean="0"/>
              <a:pPr/>
              <a:t>‹#›</a:t>
            </a:fld>
            <a:endParaRPr lang="en-GB" dirty="0"/>
          </a:p>
        </p:txBody>
      </p:sp>
    </p:spTree>
    <p:extLst>
      <p:ext uri="{BB962C8B-B14F-4D97-AF65-F5344CB8AC3E}">
        <p14:creationId xmlns:p14="http://schemas.microsoft.com/office/powerpoint/2010/main" xmlns="" val="642281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  </a:t>
            </a:r>
            <a:r>
              <a:rPr lang="en-GB" dirty="0" smtClean="0"/>
              <a:t> </a:t>
            </a:r>
          </a:p>
          <a:p>
            <a:endParaRPr lang="en-GB" dirty="0"/>
          </a:p>
        </p:txBody>
      </p:sp>
      <p:sp>
        <p:nvSpPr>
          <p:cNvPr id="4" name="Slide Number Placeholder 3"/>
          <p:cNvSpPr>
            <a:spLocks noGrp="1"/>
          </p:cNvSpPr>
          <p:nvPr>
            <p:ph type="sldNum" sz="quarter" idx="10"/>
          </p:nvPr>
        </p:nvSpPr>
        <p:spPr/>
        <p:txBody>
          <a:bodyPr/>
          <a:lstStyle/>
          <a:p>
            <a:fld id="{752075D8-F7BE-42BE-A21B-EBEF85843CBF}" type="slidenum">
              <a:rPr lang="en-GB" smtClean="0"/>
              <a:pPr/>
              <a:t>5</a:t>
            </a:fld>
            <a:endParaRPr lang="en-GB" dirty="0"/>
          </a:p>
        </p:txBody>
      </p:sp>
    </p:spTree>
    <p:extLst>
      <p:ext uri="{BB962C8B-B14F-4D97-AF65-F5344CB8AC3E}">
        <p14:creationId xmlns:p14="http://schemas.microsoft.com/office/powerpoint/2010/main" xmlns="" val="39592286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752075D8-F7BE-42BE-A21B-EBEF85843CBF}" type="slidenum">
              <a:rPr lang="en-GB" smtClean="0"/>
              <a:pPr/>
              <a:t>9</a:t>
            </a:fld>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A policy and practice framework that more proactively acknowledges, supports and encourages young fathers-to-be/ established young fathers, regardless of their age, relationship status, EET status and family support available would be beneficial to young fathers, their children and wider families</a:t>
            </a:r>
          </a:p>
          <a:p>
            <a:endParaRPr lang="en-GB" dirty="0"/>
          </a:p>
        </p:txBody>
      </p:sp>
      <p:sp>
        <p:nvSpPr>
          <p:cNvPr id="4" name="Slide Number Placeholder 3"/>
          <p:cNvSpPr>
            <a:spLocks noGrp="1"/>
          </p:cNvSpPr>
          <p:nvPr>
            <p:ph type="sldNum" sz="quarter" idx="10"/>
          </p:nvPr>
        </p:nvSpPr>
        <p:spPr/>
        <p:txBody>
          <a:bodyPr/>
          <a:lstStyle/>
          <a:p>
            <a:fld id="{752075D8-F7BE-42BE-A21B-EBEF85843CBF}" type="slidenum">
              <a:rPr lang="en-GB" smtClean="0"/>
              <a:pPr/>
              <a:t>15</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D873BB3-6BF3-4A7C-A954-056769218208}" type="datetimeFigureOut">
              <a:rPr lang="en-GB" smtClean="0"/>
              <a:pPr/>
              <a:t>29/09/2015</a:t>
            </a:fld>
            <a:endParaRPr lang="en-GB" dirty="0"/>
          </a:p>
        </p:txBody>
      </p:sp>
      <p:sp>
        <p:nvSpPr>
          <p:cNvPr id="19" name="Footer Placeholder 18"/>
          <p:cNvSpPr>
            <a:spLocks noGrp="1"/>
          </p:cNvSpPr>
          <p:nvPr>
            <p:ph type="ftr" sz="quarter" idx="11"/>
          </p:nvPr>
        </p:nvSpPr>
        <p:spPr/>
        <p:txBody>
          <a:bodyPr/>
          <a:lstStyle/>
          <a:p>
            <a:endParaRPr lang="en-GB" dirty="0"/>
          </a:p>
        </p:txBody>
      </p:sp>
      <p:sp>
        <p:nvSpPr>
          <p:cNvPr id="27" name="Slide Number Placeholder 26"/>
          <p:cNvSpPr>
            <a:spLocks noGrp="1"/>
          </p:cNvSpPr>
          <p:nvPr>
            <p:ph type="sldNum" sz="quarter" idx="12"/>
          </p:nvPr>
        </p:nvSpPr>
        <p:spPr/>
        <p:txBody>
          <a:bodyPr/>
          <a:lstStyle/>
          <a:p>
            <a:fld id="{2E5681C2-EA16-43C4-B9CE-ED108A61F6D1}" type="slidenum">
              <a:rPr lang="en-GB" smtClean="0"/>
              <a:pPr/>
              <a:t>‹#›</a:t>
            </a:fld>
            <a:endParaRPr lang="en-GB"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D873BB3-6BF3-4A7C-A954-056769218208}" type="datetimeFigureOut">
              <a:rPr lang="en-GB" smtClean="0"/>
              <a:pPr/>
              <a:t>29/09/2015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E5681C2-EA16-43C4-B9CE-ED108A61F6D1}"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D873BB3-6BF3-4A7C-A954-056769218208}" type="datetimeFigureOut">
              <a:rPr lang="en-GB" smtClean="0"/>
              <a:pPr/>
              <a:t>29/09/2015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E5681C2-EA16-43C4-B9CE-ED108A61F6D1}"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D873BB3-6BF3-4A7C-A954-056769218208}" type="datetimeFigureOut">
              <a:rPr lang="en-GB" smtClean="0"/>
              <a:pPr/>
              <a:t>29/09/2015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E5681C2-EA16-43C4-B9CE-ED108A61F6D1}"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D873BB3-6BF3-4A7C-A954-056769218208}" type="datetimeFigureOut">
              <a:rPr lang="en-GB" smtClean="0"/>
              <a:pPr/>
              <a:t>29/09/2015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E5681C2-EA16-43C4-B9CE-ED108A61F6D1}" type="slidenum">
              <a:rPr lang="en-GB" smtClean="0"/>
              <a:pPr/>
              <a:t>‹#›</a:t>
            </a:fld>
            <a:endParaRPr lang="en-GB"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D873BB3-6BF3-4A7C-A954-056769218208}" type="datetimeFigureOut">
              <a:rPr lang="en-GB" smtClean="0"/>
              <a:pPr/>
              <a:t>29/09/2015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E5681C2-EA16-43C4-B9CE-ED108A61F6D1}"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D873BB3-6BF3-4A7C-A954-056769218208}" type="datetimeFigureOut">
              <a:rPr lang="en-GB" smtClean="0"/>
              <a:pPr/>
              <a:t>29/09/2015</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2E5681C2-EA16-43C4-B9CE-ED108A61F6D1}"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D873BB3-6BF3-4A7C-A954-056769218208}" type="datetimeFigureOut">
              <a:rPr lang="en-GB" smtClean="0"/>
              <a:pPr/>
              <a:t>29/09/2015</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2E5681C2-EA16-43C4-B9CE-ED108A61F6D1}"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873BB3-6BF3-4A7C-A954-056769218208}" type="datetimeFigureOut">
              <a:rPr lang="en-GB" smtClean="0"/>
              <a:pPr/>
              <a:t>29/09/2015</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2E5681C2-EA16-43C4-B9CE-ED108A61F6D1}"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D873BB3-6BF3-4A7C-A954-056769218208}" type="datetimeFigureOut">
              <a:rPr lang="en-GB" smtClean="0"/>
              <a:pPr/>
              <a:t>29/09/2015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E5681C2-EA16-43C4-B9CE-ED108A61F6D1}"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D873BB3-6BF3-4A7C-A954-056769218208}" type="datetimeFigureOut">
              <a:rPr lang="en-GB" smtClean="0"/>
              <a:pPr/>
              <a:t>29/09/2015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a:xfrm>
            <a:off x="8077200" y="6356350"/>
            <a:ext cx="609600" cy="365125"/>
          </a:xfrm>
        </p:spPr>
        <p:txBody>
          <a:bodyPr/>
          <a:lstStyle/>
          <a:p>
            <a:fld id="{2E5681C2-EA16-43C4-B9CE-ED108A61F6D1}" type="slidenum">
              <a:rPr lang="en-GB" smtClean="0"/>
              <a:pPr/>
              <a:t>‹#›</a:t>
            </a:fld>
            <a:endParaRPr lang="en-GB"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4.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D873BB3-6BF3-4A7C-A954-056769218208}" type="datetimeFigureOut">
              <a:rPr lang="en-GB" smtClean="0"/>
              <a:pPr/>
              <a:t>29/09/2015</a:t>
            </a:fld>
            <a:endParaRPr lang="en-GB"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E5681C2-EA16-43C4-B9CE-ED108A61F6D1}" type="slidenum">
              <a:rPr lang="en-GB" smtClean="0"/>
              <a:pPr/>
              <a:t>‹#›</a:t>
            </a:fld>
            <a:endParaRPr lang="en-GB"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pic>
        <p:nvPicPr>
          <p:cNvPr id="14" name="Picture 13" descr="FF-logo.png"/>
          <p:cNvPicPr>
            <a:picLocks noChangeAspect="1"/>
          </p:cNvPicPr>
          <p:nvPr userDrawn="1"/>
        </p:nvPicPr>
        <p:blipFill>
          <a:blip r:embed="rId13" cstate="print"/>
          <a:stretch>
            <a:fillRect/>
          </a:stretch>
        </p:blipFill>
        <p:spPr>
          <a:xfrm>
            <a:off x="467544" y="5589240"/>
            <a:ext cx="1786508" cy="1111605"/>
          </a:xfrm>
          <a:prstGeom prst="rect">
            <a:avLst/>
          </a:prstGeom>
        </p:spPr>
      </p:pic>
      <p:pic>
        <p:nvPicPr>
          <p:cNvPr id="15" name="Picture 14" descr="Esrc_logo.png"/>
          <p:cNvPicPr>
            <a:picLocks noChangeAspect="1"/>
          </p:cNvPicPr>
          <p:nvPr userDrawn="1"/>
        </p:nvPicPr>
        <p:blipFill>
          <a:blip r:embed="rId14" cstate="print"/>
          <a:stretch>
            <a:fillRect/>
          </a:stretch>
        </p:blipFill>
        <p:spPr>
          <a:xfrm>
            <a:off x="7668344" y="5842082"/>
            <a:ext cx="1078173" cy="902545"/>
          </a:xfrm>
          <a:prstGeom prst="rect">
            <a:avLst/>
          </a:prstGeom>
        </p:spPr>
      </p:pic>
      <p:pic>
        <p:nvPicPr>
          <p:cNvPr id="16" name="Picture 15" descr="352px-Leeds_University_logo.svg.png"/>
          <p:cNvPicPr>
            <a:picLocks noChangeAspect="1"/>
          </p:cNvPicPr>
          <p:nvPr userDrawn="1"/>
        </p:nvPicPr>
        <p:blipFill>
          <a:blip r:embed="rId15" cstate="print"/>
          <a:stretch>
            <a:fillRect/>
          </a:stretch>
        </p:blipFill>
        <p:spPr>
          <a:xfrm>
            <a:off x="3419872" y="6021288"/>
            <a:ext cx="2376264" cy="688576"/>
          </a:xfrm>
          <a:prstGeom prst="rect">
            <a:avLst/>
          </a:prstGeom>
        </p:spPr>
      </p:pic>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GB" sz="4400" dirty="0" smtClean="0"/>
              <a:t>Seeing </a:t>
            </a:r>
            <a:r>
              <a:rPr lang="en-GB" sz="4400" dirty="0"/>
              <a:t>Young Fathers in a Different </a:t>
            </a:r>
            <a:r>
              <a:rPr lang="en-GB" sz="4400" dirty="0" smtClean="0"/>
              <a:t>Way  </a:t>
            </a:r>
            <a:r>
              <a:rPr lang="en-GB" sz="4400" u="sng" dirty="0"/>
              <a:t/>
            </a:r>
            <a:br>
              <a:rPr lang="en-GB" sz="4400" u="sng" dirty="0"/>
            </a:br>
            <a:endParaRPr lang="en-GB" sz="4400" dirty="0"/>
          </a:p>
        </p:txBody>
      </p:sp>
      <p:sp>
        <p:nvSpPr>
          <p:cNvPr id="3" name="Subtitle 2"/>
          <p:cNvSpPr>
            <a:spLocks noGrp="1"/>
          </p:cNvSpPr>
          <p:nvPr>
            <p:ph type="subTitle" idx="1"/>
          </p:nvPr>
        </p:nvSpPr>
        <p:spPr/>
        <p:txBody>
          <a:bodyPr>
            <a:normAutofit lnSpcReduction="10000"/>
          </a:bodyPr>
          <a:lstStyle/>
          <a:p>
            <a:pPr lvl="0"/>
            <a:r>
              <a:rPr lang="en-GB" sz="2400" dirty="0" smtClean="0"/>
              <a:t>Bren Neale and Carmen Lau Clayton              </a:t>
            </a:r>
          </a:p>
          <a:p>
            <a:pPr lvl="0"/>
            <a:endParaRPr lang="en-GB" sz="2400" dirty="0" smtClean="0"/>
          </a:p>
          <a:p>
            <a:pPr lvl="0"/>
            <a:r>
              <a:rPr lang="en-GB" sz="2400" dirty="0" smtClean="0"/>
              <a:t>The Following Young Fathers Study: Final Conference   </a:t>
            </a:r>
          </a:p>
          <a:p>
            <a:pPr lvl="0"/>
            <a:r>
              <a:rPr lang="en-GB" sz="2400" dirty="0" smtClean="0"/>
              <a:t>University of Leeds 30</a:t>
            </a:r>
            <a:r>
              <a:rPr lang="en-GB" sz="2400" baseline="30000" dirty="0" smtClean="0"/>
              <a:t>th</a:t>
            </a:r>
            <a:r>
              <a:rPr lang="en-GB" sz="2400" dirty="0" smtClean="0"/>
              <a:t> September 2015   </a:t>
            </a:r>
          </a:p>
          <a:p>
            <a:endParaRPr lang="en-GB"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8291264" cy="792088"/>
          </a:xfrm>
        </p:spPr>
        <p:txBody>
          <a:bodyPr>
            <a:normAutofit fontScale="90000"/>
          </a:bodyPr>
          <a:lstStyle/>
          <a:p>
            <a:r>
              <a:rPr lang="en-GB" dirty="0" smtClean="0"/>
              <a:t>Becoming a Breadwinner? </a:t>
            </a:r>
            <a:endParaRPr lang="en-GB" dirty="0"/>
          </a:p>
        </p:txBody>
      </p:sp>
      <p:sp>
        <p:nvSpPr>
          <p:cNvPr id="3" name="Content Placeholder 2"/>
          <p:cNvSpPr>
            <a:spLocks noGrp="1"/>
          </p:cNvSpPr>
          <p:nvPr>
            <p:ph idx="1"/>
          </p:nvPr>
        </p:nvSpPr>
        <p:spPr>
          <a:xfrm>
            <a:off x="395536" y="1124744"/>
            <a:ext cx="8435280" cy="5055840"/>
          </a:xfrm>
        </p:spPr>
        <p:txBody>
          <a:bodyPr>
            <a:normAutofit/>
          </a:bodyPr>
          <a:lstStyle/>
          <a:p>
            <a:r>
              <a:rPr lang="en-GB" dirty="0" smtClean="0"/>
              <a:t>I </a:t>
            </a:r>
            <a:r>
              <a:rPr lang="en-GB" dirty="0"/>
              <a:t>could just get a job </a:t>
            </a:r>
            <a:r>
              <a:rPr lang="en-GB" dirty="0" smtClean="0"/>
              <a:t>now - stop </a:t>
            </a:r>
            <a:r>
              <a:rPr lang="en-GB" dirty="0"/>
              <a:t>my studying and just, you know, any money I give it to the kids.  But then what is that benefiting the kids?  That’s just money for now. </a:t>
            </a:r>
            <a:r>
              <a:rPr lang="en-GB" dirty="0" smtClean="0"/>
              <a:t>It’s </a:t>
            </a:r>
            <a:r>
              <a:rPr lang="en-GB" dirty="0"/>
              <a:t>not putting nothing in place for them </a:t>
            </a:r>
            <a:r>
              <a:rPr lang="en-GB" dirty="0" smtClean="0"/>
              <a:t>(Iman, age 16).  </a:t>
            </a:r>
            <a:endParaRPr lang="en-GB" dirty="0"/>
          </a:p>
          <a:p>
            <a:r>
              <a:rPr lang="en-GB" dirty="0" smtClean="0"/>
              <a:t>[</a:t>
            </a:r>
            <a:r>
              <a:rPr lang="en-GB" dirty="0"/>
              <a:t>I’m on] benefits money - you haven’t earned it, so I haven’t provided. … getting up </a:t>
            </a:r>
            <a:r>
              <a:rPr lang="en-GB" dirty="0" smtClean="0"/>
              <a:t>in t’ </a:t>
            </a:r>
            <a:r>
              <a:rPr lang="en-GB" dirty="0"/>
              <a:t>morning and grafting all </a:t>
            </a:r>
            <a:r>
              <a:rPr lang="en-GB" dirty="0" smtClean="0"/>
              <a:t>day </a:t>
            </a:r>
            <a:r>
              <a:rPr lang="en-GB" dirty="0"/>
              <a:t>and then coming home </a:t>
            </a:r>
            <a:r>
              <a:rPr lang="en-GB" b="1" dirty="0"/>
              <a:t>… </a:t>
            </a:r>
            <a:r>
              <a:rPr lang="en-GB" i="1" dirty="0"/>
              <a:t>that’s </a:t>
            </a:r>
            <a:r>
              <a:rPr lang="en-GB" dirty="0"/>
              <a:t>providing. I’d much rather be in </a:t>
            </a:r>
            <a:r>
              <a:rPr lang="en-GB" dirty="0" smtClean="0"/>
              <a:t>a job </a:t>
            </a:r>
            <a:r>
              <a:rPr lang="en-GB" dirty="0"/>
              <a:t>(</a:t>
            </a:r>
            <a:r>
              <a:rPr lang="en-GB" dirty="0" smtClean="0"/>
              <a:t>Jax, age 19).  </a:t>
            </a:r>
          </a:p>
          <a:p>
            <a:r>
              <a:rPr lang="en-GB" dirty="0"/>
              <a:t>T</a:t>
            </a:r>
            <a:r>
              <a:rPr lang="en-GB" dirty="0" smtClean="0"/>
              <a:t>hey </a:t>
            </a:r>
            <a:r>
              <a:rPr lang="en-GB" dirty="0"/>
              <a:t>always lay me off. </a:t>
            </a:r>
            <a:r>
              <a:rPr lang="en-GB" dirty="0" smtClean="0"/>
              <a:t> I’m </a:t>
            </a:r>
            <a:r>
              <a:rPr lang="en-GB" dirty="0"/>
              <a:t>always looking again and looking again, until I find something again and I just start right over again (</a:t>
            </a:r>
            <a:r>
              <a:rPr lang="en-GB" dirty="0" smtClean="0"/>
              <a:t>Marcel, age 24).</a:t>
            </a:r>
            <a:endParaRPr lang="en-GB" dirty="0"/>
          </a:p>
          <a:p>
            <a:endParaRPr lang="en-GB" dirty="0"/>
          </a:p>
        </p:txBody>
      </p:sp>
    </p:spTree>
    <p:extLst>
      <p:ext uri="{BB962C8B-B14F-4D97-AF65-F5344CB8AC3E}">
        <p14:creationId xmlns:p14="http://schemas.microsoft.com/office/powerpoint/2010/main" xmlns="" val="22158499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04664"/>
            <a:ext cx="8291264" cy="720080"/>
          </a:xfrm>
        </p:spPr>
        <p:txBody>
          <a:bodyPr>
            <a:normAutofit fontScale="90000"/>
          </a:bodyPr>
          <a:lstStyle/>
          <a:p>
            <a:r>
              <a:rPr lang="en-GB" dirty="0" smtClean="0"/>
              <a:t/>
            </a:r>
            <a:br>
              <a:rPr lang="en-GB" dirty="0" smtClean="0"/>
            </a:br>
            <a:r>
              <a:rPr lang="en-GB" dirty="0"/>
              <a:t/>
            </a:r>
            <a:br>
              <a:rPr lang="en-GB" dirty="0"/>
            </a:br>
            <a:r>
              <a:rPr lang="en-GB" dirty="0" smtClean="0"/>
              <a:t>Custody: Risk or Redemption?  </a:t>
            </a:r>
            <a:endParaRPr lang="en-GB" dirty="0"/>
          </a:p>
        </p:txBody>
      </p:sp>
      <p:sp>
        <p:nvSpPr>
          <p:cNvPr id="3" name="Content Placeholder 2"/>
          <p:cNvSpPr>
            <a:spLocks noGrp="1"/>
          </p:cNvSpPr>
          <p:nvPr>
            <p:ph idx="1"/>
          </p:nvPr>
        </p:nvSpPr>
        <p:spPr>
          <a:xfrm>
            <a:off x="467544" y="1412776"/>
            <a:ext cx="8219256" cy="4608512"/>
          </a:xfrm>
        </p:spPr>
        <p:txBody>
          <a:bodyPr>
            <a:normAutofit lnSpcReduction="10000"/>
          </a:bodyPr>
          <a:lstStyle/>
          <a:p>
            <a:r>
              <a:rPr lang="en-GB" dirty="0"/>
              <a:t>It were horrible not seeing my son … knowing I were missing the most important part of his </a:t>
            </a:r>
            <a:r>
              <a:rPr lang="en-GB" dirty="0" smtClean="0"/>
              <a:t>life. I </a:t>
            </a:r>
            <a:r>
              <a:rPr lang="en-GB" dirty="0"/>
              <a:t>just felt I’d let him down big time.  …  </a:t>
            </a:r>
            <a:r>
              <a:rPr lang="en-GB" dirty="0" smtClean="0"/>
              <a:t>When </a:t>
            </a:r>
            <a:r>
              <a:rPr lang="en-GB" dirty="0"/>
              <a:t>I got out we didn’t have a bond. … That’s the price I paid for being an </a:t>
            </a:r>
            <a:r>
              <a:rPr lang="en-GB" dirty="0" smtClean="0"/>
              <a:t>idiot (Jason, age 21).</a:t>
            </a:r>
          </a:p>
          <a:p>
            <a:r>
              <a:rPr lang="en-GB" dirty="0"/>
              <a:t>If it wasn’t for prison I wouldn’t be a father.  I would not be the dad I am today. …  If you’ve got your children out there, but you’re in and out of prison, how does that work? </a:t>
            </a:r>
            <a:r>
              <a:rPr lang="en-GB" dirty="0" smtClean="0"/>
              <a:t>It </a:t>
            </a:r>
            <a:r>
              <a:rPr lang="en-GB" dirty="0"/>
              <a:t>can’t work! </a:t>
            </a:r>
            <a:r>
              <a:rPr lang="en-GB" dirty="0" smtClean="0"/>
              <a:t> The </a:t>
            </a:r>
            <a:r>
              <a:rPr lang="en-GB" dirty="0"/>
              <a:t>first fatherhood group, it was amazing. It literally taught me a lot of things.  …. Me being a father should be a privilege </a:t>
            </a:r>
            <a:r>
              <a:rPr lang="en-GB" dirty="0" smtClean="0"/>
              <a:t>(Raymond, age 20).  </a:t>
            </a:r>
            <a:endParaRPr lang="en-GB" dirty="0"/>
          </a:p>
          <a:p>
            <a:endParaRPr lang="en-GB" dirty="0"/>
          </a:p>
          <a:p>
            <a:endParaRPr lang="en-GB" dirty="0" smtClean="0"/>
          </a:p>
          <a:p>
            <a:endParaRPr lang="en-GB" dirty="0"/>
          </a:p>
        </p:txBody>
      </p:sp>
    </p:spTree>
    <p:extLst>
      <p:ext uri="{BB962C8B-B14F-4D97-AF65-F5344CB8AC3E}">
        <p14:creationId xmlns:p14="http://schemas.microsoft.com/office/powerpoint/2010/main" xmlns="" val="3956848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704088"/>
            <a:ext cx="8291264" cy="708688"/>
          </a:xfrm>
        </p:spPr>
        <p:txBody>
          <a:bodyPr>
            <a:normAutofit fontScale="90000"/>
          </a:bodyPr>
          <a:lstStyle/>
          <a:p>
            <a:r>
              <a:rPr lang="en-GB" dirty="0" smtClean="0"/>
              <a:t>Redemption Ethos </a:t>
            </a:r>
            <a:endParaRPr lang="en-GB" dirty="0"/>
          </a:p>
        </p:txBody>
      </p:sp>
      <p:sp>
        <p:nvSpPr>
          <p:cNvPr id="3" name="Content Placeholder 2"/>
          <p:cNvSpPr>
            <a:spLocks noGrp="1"/>
          </p:cNvSpPr>
          <p:nvPr>
            <p:ph idx="1"/>
          </p:nvPr>
        </p:nvSpPr>
        <p:spPr>
          <a:xfrm>
            <a:off x="251520" y="1412776"/>
            <a:ext cx="8229600" cy="4389120"/>
          </a:xfrm>
        </p:spPr>
        <p:txBody>
          <a:bodyPr>
            <a:normAutofit/>
          </a:bodyPr>
          <a:lstStyle/>
          <a:p>
            <a:r>
              <a:rPr lang="en-GB" dirty="0" smtClean="0"/>
              <a:t>When </a:t>
            </a:r>
            <a:r>
              <a:rPr lang="en-GB" dirty="0"/>
              <a:t>[there is] a pregnancy … they care a lot about </a:t>
            </a:r>
            <a:r>
              <a:rPr lang="en-GB" dirty="0" smtClean="0"/>
              <a:t>it. There </a:t>
            </a:r>
            <a:r>
              <a:rPr lang="en-GB" dirty="0"/>
              <a:t>are some </a:t>
            </a:r>
            <a:r>
              <a:rPr lang="en-GB" dirty="0" smtClean="0"/>
              <a:t>young </a:t>
            </a:r>
            <a:r>
              <a:rPr lang="en-GB" dirty="0"/>
              <a:t>men … who are dangerous … but they are a real minority. … </a:t>
            </a:r>
            <a:r>
              <a:rPr lang="en-GB" dirty="0" smtClean="0"/>
              <a:t>Young </a:t>
            </a:r>
            <a:r>
              <a:rPr lang="en-GB" dirty="0"/>
              <a:t>fathers get excluded, especially if they’re considered risky.  … It needs to be seen that they’re just as important as mothers. Someone needs to try and understand them and work with them.  </a:t>
            </a:r>
            <a:r>
              <a:rPr lang="en-GB" dirty="0" smtClean="0"/>
              <a:t>Yes, </a:t>
            </a:r>
            <a:r>
              <a:rPr lang="en-GB" dirty="0"/>
              <a:t>they might end up being too </a:t>
            </a:r>
            <a:r>
              <a:rPr lang="en-GB" dirty="0" smtClean="0"/>
              <a:t>risky, </a:t>
            </a:r>
            <a:r>
              <a:rPr lang="en-GB" dirty="0"/>
              <a:t>but then it’s actually safer to identify who they are and work out what the issues are than just ignore </a:t>
            </a:r>
            <a:r>
              <a:rPr lang="en-GB" dirty="0" smtClean="0"/>
              <a:t>them  (Staff Nurse, </a:t>
            </a:r>
            <a:r>
              <a:rPr lang="en-GB" dirty="0"/>
              <a:t>Secure Training </a:t>
            </a:r>
            <a:r>
              <a:rPr lang="en-GB" dirty="0" smtClean="0"/>
              <a:t>Centre).</a:t>
            </a:r>
            <a:endParaRPr lang="en-GB" dirty="0"/>
          </a:p>
          <a:p>
            <a:endParaRPr lang="en-GB" dirty="0"/>
          </a:p>
        </p:txBody>
      </p:sp>
    </p:spTree>
    <p:extLst>
      <p:ext uri="{BB962C8B-B14F-4D97-AF65-F5344CB8AC3E}">
        <p14:creationId xmlns:p14="http://schemas.microsoft.com/office/powerpoint/2010/main" xmlns="" val="38417329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76672"/>
            <a:ext cx="8291264" cy="780696"/>
          </a:xfrm>
        </p:spPr>
        <p:txBody>
          <a:bodyPr>
            <a:normAutofit fontScale="90000"/>
          </a:bodyPr>
          <a:lstStyle/>
          <a:p>
            <a:r>
              <a:rPr lang="en-GB" smtClean="0"/>
              <a:t>Are </a:t>
            </a:r>
            <a:r>
              <a:rPr lang="en-GB" smtClean="0"/>
              <a:t>Young Fathers ‘Hard </a:t>
            </a:r>
            <a:r>
              <a:rPr lang="en-GB" smtClean="0"/>
              <a:t>to </a:t>
            </a:r>
            <a:r>
              <a:rPr lang="en-GB" smtClean="0"/>
              <a:t>Reach’?  </a:t>
            </a:r>
            <a:endParaRPr lang="en-GB" dirty="0"/>
          </a:p>
        </p:txBody>
      </p:sp>
      <p:sp>
        <p:nvSpPr>
          <p:cNvPr id="3" name="Content Placeholder 2"/>
          <p:cNvSpPr>
            <a:spLocks noGrp="1"/>
          </p:cNvSpPr>
          <p:nvPr>
            <p:ph idx="1"/>
          </p:nvPr>
        </p:nvSpPr>
        <p:spPr>
          <a:xfrm>
            <a:off x="611560" y="1196752"/>
            <a:ext cx="8229600" cy="4824536"/>
          </a:xfrm>
        </p:spPr>
        <p:txBody>
          <a:bodyPr>
            <a:noAutofit/>
          </a:bodyPr>
          <a:lstStyle/>
          <a:p>
            <a:r>
              <a:rPr lang="en-GB" sz="2800" b="1" dirty="0" smtClean="0"/>
              <a:t>Surveillance:</a:t>
            </a:r>
            <a:r>
              <a:rPr lang="en-GB" sz="2800" dirty="0" smtClean="0"/>
              <a:t> I </a:t>
            </a:r>
            <a:r>
              <a:rPr lang="en-GB" sz="2800" dirty="0"/>
              <a:t>don’t like it …when someone’s watching you. … You feel stupid ’cause </a:t>
            </a:r>
            <a:r>
              <a:rPr lang="en-GB" sz="2800" dirty="0" smtClean="0"/>
              <a:t> </a:t>
            </a:r>
            <a:r>
              <a:rPr lang="en-GB" sz="2800" dirty="0"/>
              <a:t>you’ve got people looking down on you. </a:t>
            </a:r>
            <a:r>
              <a:rPr lang="en-GB" sz="2800" dirty="0" smtClean="0"/>
              <a:t>… </a:t>
            </a:r>
            <a:r>
              <a:rPr lang="en-GB" sz="2800" dirty="0"/>
              <a:t>You </a:t>
            </a:r>
            <a:r>
              <a:rPr lang="en-GB" sz="2800" dirty="0" smtClean="0"/>
              <a:t>[</a:t>
            </a:r>
            <a:r>
              <a:rPr lang="en-GB" sz="2800" dirty="0"/>
              <a:t>want to] feel more confident.  You … don’t [want to] feel like a bloody criminal (</a:t>
            </a:r>
            <a:r>
              <a:rPr lang="en-GB" sz="2800" dirty="0" smtClean="0"/>
              <a:t>Callum, age 19, Contact Centre).</a:t>
            </a:r>
          </a:p>
          <a:p>
            <a:r>
              <a:rPr lang="en-GB" sz="2800" b="1" dirty="0" smtClean="0"/>
              <a:t>Side-Lining</a:t>
            </a:r>
            <a:r>
              <a:rPr lang="en-GB" sz="2800" dirty="0" smtClean="0"/>
              <a:t>: [It </a:t>
            </a:r>
            <a:r>
              <a:rPr lang="en-GB" sz="2800" dirty="0"/>
              <a:t>was like] I weren’t there.  They didn’t speak to </a:t>
            </a:r>
            <a:r>
              <a:rPr lang="en-GB" sz="2800" dirty="0" smtClean="0"/>
              <a:t>me (Jimmy,  age 16, Midwives).</a:t>
            </a:r>
          </a:p>
          <a:p>
            <a:r>
              <a:rPr lang="en-GB" sz="2800" dirty="0" smtClean="0"/>
              <a:t>[It’s</a:t>
            </a:r>
            <a:r>
              <a:rPr lang="en-GB" sz="2800" dirty="0"/>
              <a:t>] benign neglect. But it also tips into exclusion and rudeness </a:t>
            </a:r>
            <a:r>
              <a:rPr lang="en-GB" sz="2800" dirty="0" smtClean="0"/>
              <a:t>(Local Authority, Head </a:t>
            </a:r>
            <a:r>
              <a:rPr lang="en-GB" sz="2800" dirty="0"/>
              <a:t>of </a:t>
            </a:r>
            <a:r>
              <a:rPr lang="en-GB" sz="2800" dirty="0" smtClean="0"/>
              <a:t>Commissioning). </a:t>
            </a:r>
            <a:endParaRPr lang="en-GB" sz="2800" dirty="0"/>
          </a:p>
          <a:p>
            <a:endParaRPr lang="en-GB" sz="2800" dirty="0"/>
          </a:p>
        </p:txBody>
      </p:sp>
    </p:spTree>
    <p:extLst>
      <p:ext uri="{BB962C8B-B14F-4D97-AF65-F5344CB8AC3E}">
        <p14:creationId xmlns:p14="http://schemas.microsoft.com/office/powerpoint/2010/main" xmlns="" val="15071448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704088"/>
            <a:ext cx="8363272" cy="708688"/>
          </a:xfrm>
        </p:spPr>
        <p:txBody>
          <a:bodyPr>
            <a:normAutofit fontScale="90000"/>
          </a:bodyPr>
          <a:lstStyle/>
          <a:p>
            <a:r>
              <a:rPr lang="en-GB" smtClean="0"/>
              <a:t>Or </a:t>
            </a:r>
            <a:r>
              <a:rPr lang="en-GB" smtClean="0"/>
              <a:t>Services ‘</a:t>
            </a:r>
            <a:r>
              <a:rPr lang="en-GB" smtClean="0"/>
              <a:t>H</a:t>
            </a:r>
            <a:r>
              <a:rPr lang="en-GB" smtClean="0"/>
              <a:t>ard </a:t>
            </a:r>
            <a:r>
              <a:rPr lang="en-GB" smtClean="0"/>
              <a:t>to </a:t>
            </a:r>
            <a:r>
              <a:rPr lang="en-GB" smtClean="0"/>
              <a:t>Access’? </a:t>
            </a:r>
            <a:endParaRPr lang="en-GB" dirty="0"/>
          </a:p>
        </p:txBody>
      </p:sp>
      <p:sp>
        <p:nvSpPr>
          <p:cNvPr id="3" name="Content Placeholder 2"/>
          <p:cNvSpPr>
            <a:spLocks noGrp="1"/>
          </p:cNvSpPr>
          <p:nvPr>
            <p:ph idx="1"/>
          </p:nvPr>
        </p:nvSpPr>
        <p:spPr>
          <a:xfrm>
            <a:off x="539552" y="1340768"/>
            <a:ext cx="8363272" cy="4911824"/>
          </a:xfrm>
        </p:spPr>
        <p:txBody>
          <a:bodyPr>
            <a:normAutofit fontScale="92500" lnSpcReduction="10000"/>
          </a:bodyPr>
          <a:lstStyle/>
          <a:p>
            <a:r>
              <a:rPr lang="en-GB" dirty="0"/>
              <a:t>I haven’t got no-one really to speak to in terms of, like, talking about what’s happening with [my] son and all.  So … I’m on my own now pretty much. … I’d like someone to speak to.  … Someone to listen and give me advice, but … I wouldn’t know where to start (Jimmy, </a:t>
            </a:r>
            <a:r>
              <a:rPr lang="en-GB" dirty="0" smtClean="0"/>
              <a:t>CAFCASS, </a:t>
            </a:r>
            <a:r>
              <a:rPr lang="en-GB" dirty="0"/>
              <a:t>CJS</a:t>
            </a:r>
            <a:r>
              <a:rPr lang="en-GB" dirty="0" smtClean="0"/>
              <a:t>) </a:t>
            </a:r>
            <a:endParaRPr lang="en-GB" dirty="0"/>
          </a:p>
          <a:p>
            <a:r>
              <a:rPr lang="en-GB" dirty="0"/>
              <a:t>You can just tell him owt and talk to him properly.  </a:t>
            </a:r>
            <a:r>
              <a:rPr lang="en-GB" dirty="0" smtClean="0"/>
              <a:t>He’s totally </a:t>
            </a:r>
            <a:r>
              <a:rPr lang="en-GB" dirty="0"/>
              <a:t>down to earth.  … I did a fathers group that he ran… [then] I was doing peer mentoring… like you’d help other teenage fathers and stuff. … It felt like I’m needed to do summat, like I’m </a:t>
            </a:r>
            <a:r>
              <a:rPr lang="en-GB" dirty="0" smtClean="0"/>
              <a:t>wanted. … I </a:t>
            </a:r>
            <a:r>
              <a:rPr lang="en-GB" dirty="0"/>
              <a:t>don’t know where I’d be now if it weren’t for him. … </a:t>
            </a:r>
            <a:r>
              <a:rPr lang="en-GB" dirty="0" smtClean="0"/>
              <a:t>He makes </a:t>
            </a:r>
            <a:r>
              <a:rPr lang="en-GB" dirty="0"/>
              <a:t>you think about </a:t>
            </a:r>
            <a:r>
              <a:rPr lang="en-GB" dirty="0" smtClean="0"/>
              <a:t>things … </a:t>
            </a:r>
            <a:r>
              <a:rPr lang="en-GB" dirty="0"/>
              <a:t>in the right way. And makes you see sense. And that’s helped me a lot in life ‘cause I’ve been in a lot of dark places (Callum, Local </a:t>
            </a:r>
            <a:r>
              <a:rPr lang="en-GB" dirty="0" smtClean="0"/>
              <a:t>Authority Learning Mentor Scheme) </a:t>
            </a:r>
            <a:endParaRPr lang="en-GB" dirty="0"/>
          </a:p>
          <a:p>
            <a:endParaRPr lang="en-GB" dirty="0"/>
          </a:p>
        </p:txBody>
      </p:sp>
    </p:spTree>
    <p:extLst>
      <p:ext uri="{BB962C8B-B14F-4D97-AF65-F5344CB8AC3E}">
        <p14:creationId xmlns:p14="http://schemas.microsoft.com/office/powerpoint/2010/main" xmlns="" val="14817298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Summary </a:t>
            </a:r>
            <a:endParaRPr lang="en-GB" dirty="0"/>
          </a:p>
        </p:txBody>
      </p:sp>
      <p:sp>
        <p:nvSpPr>
          <p:cNvPr id="3" name="Content Placeholder 2"/>
          <p:cNvSpPr>
            <a:spLocks noGrp="1"/>
          </p:cNvSpPr>
          <p:nvPr>
            <p:ph idx="1"/>
          </p:nvPr>
        </p:nvSpPr>
        <p:spPr/>
        <p:txBody>
          <a:bodyPr>
            <a:normAutofit/>
          </a:bodyPr>
          <a:lstStyle/>
          <a:p>
            <a:r>
              <a:rPr lang="en-GB" dirty="0" smtClean="0"/>
              <a:t>Despite countless obstacles and difficulties, young fathers were committed to their children and striving to ‘make a go’ of parenthood. </a:t>
            </a:r>
          </a:p>
          <a:p>
            <a:pPr marL="0" indent="0">
              <a:buNone/>
            </a:pPr>
            <a:endParaRPr lang="en-GB" dirty="0" smtClean="0"/>
          </a:p>
          <a:p>
            <a:r>
              <a:rPr lang="en-GB" dirty="0" smtClean="0"/>
              <a:t>A </a:t>
            </a:r>
            <a:r>
              <a:rPr lang="en-GB" dirty="0"/>
              <a:t>policy and practice framework that more proactively acknowledges, supports and encourages </a:t>
            </a:r>
            <a:r>
              <a:rPr lang="en-GB" dirty="0" smtClean="0"/>
              <a:t>young fathers-to-be/ young fathers would </a:t>
            </a:r>
            <a:r>
              <a:rPr lang="en-GB" dirty="0"/>
              <a:t>be beneficial to young fathers, their children and wider </a:t>
            </a:r>
            <a:r>
              <a:rPr lang="en-GB" dirty="0" smtClean="0"/>
              <a:t>families.</a:t>
            </a:r>
            <a:endParaRPr lang="en-GB" dirty="0"/>
          </a:p>
        </p:txBody>
      </p:sp>
    </p:spTree>
    <p:extLst>
      <p:ext uri="{BB962C8B-B14F-4D97-AF65-F5344CB8AC3E}">
        <p14:creationId xmlns:p14="http://schemas.microsoft.com/office/powerpoint/2010/main" xmlns="" val="18375761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04088"/>
            <a:ext cx="8219256" cy="780696"/>
          </a:xfrm>
        </p:spPr>
        <p:txBody>
          <a:bodyPr>
            <a:normAutofit fontScale="90000"/>
          </a:bodyPr>
          <a:lstStyle/>
          <a:p>
            <a:r>
              <a:rPr lang="en-GB" smtClean="0"/>
              <a:t>Briefing </a:t>
            </a:r>
            <a:r>
              <a:rPr lang="en-GB" smtClean="0"/>
              <a:t>Papers </a:t>
            </a:r>
            <a:endParaRPr lang="en-GB" dirty="0"/>
          </a:p>
        </p:txBody>
      </p:sp>
      <p:sp>
        <p:nvSpPr>
          <p:cNvPr id="3" name="Content Placeholder 2"/>
          <p:cNvSpPr>
            <a:spLocks noGrp="1"/>
          </p:cNvSpPr>
          <p:nvPr>
            <p:ph idx="1"/>
          </p:nvPr>
        </p:nvSpPr>
        <p:spPr>
          <a:xfrm>
            <a:off x="395536" y="1556792"/>
            <a:ext cx="8229600" cy="4389120"/>
          </a:xfrm>
        </p:spPr>
        <p:txBody>
          <a:bodyPr>
            <a:normAutofit/>
          </a:bodyPr>
          <a:lstStyle/>
          <a:p>
            <a:pPr marL="0" indent="0">
              <a:buNone/>
            </a:pPr>
            <a:r>
              <a:rPr lang="en-GB" dirty="0" smtClean="0"/>
              <a:t>1) Becoming a young father: Transitions into parenthood  </a:t>
            </a:r>
          </a:p>
          <a:p>
            <a:pPr marL="0" indent="0">
              <a:buNone/>
            </a:pPr>
            <a:r>
              <a:rPr lang="en-GB" dirty="0" smtClean="0"/>
              <a:t>2) Young Fatherhood: Shared parenting with the mother of the child </a:t>
            </a:r>
            <a:endParaRPr lang="en-GB" dirty="0"/>
          </a:p>
          <a:p>
            <a:pPr marL="0" indent="0">
              <a:buNone/>
            </a:pPr>
            <a:r>
              <a:rPr lang="en-GB" dirty="0" smtClean="0"/>
              <a:t>3) Grandparent support: The views of young fathers</a:t>
            </a:r>
          </a:p>
          <a:p>
            <a:pPr marL="0" indent="0">
              <a:buNone/>
            </a:pPr>
            <a:r>
              <a:rPr lang="en-GB" dirty="0" smtClean="0"/>
              <a:t>4) Young breadwinner fathers? Journeys through education, employment and training </a:t>
            </a:r>
          </a:p>
          <a:p>
            <a:pPr marL="0" indent="0">
              <a:buNone/>
            </a:pPr>
            <a:r>
              <a:rPr lang="en-GB" dirty="0" smtClean="0"/>
              <a:t>5) Young Offender Fathers: risk, resource, redemption </a:t>
            </a:r>
          </a:p>
          <a:p>
            <a:pPr marL="0" indent="0">
              <a:buNone/>
            </a:pPr>
            <a:r>
              <a:rPr lang="en-GB" dirty="0" smtClean="0"/>
              <a:t>6) Hard to Reach? Re-thinking support for young fathers</a:t>
            </a:r>
          </a:p>
          <a:p>
            <a:pPr marL="0" indent="0">
              <a:buNone/>
            </a:pPr>
            <a:r>
              <a:rPr lang="en-GB" dirty="0" smtClean="0"/>
              <a:t>7) Finding a Place to Parent?  </a:t>
            </a:r>
          </a:p>
          <a:p>
            <a:pPr marL="0" indent="0">
              <a:buNone/>
            </a:pPr>
            <a:endParaRPr lang="en-GB" dirty="0"/>
          </a:p>
        </p:txBody>
      </p:sp>
    </p:spTree>
    <p:extLst>
      <p:ext uri="{BB962C8B-B14F-4D97-AF65-F5344CB8AC3E}">
        <p14:creationId xmlns:p14="http://schemas.microsoft.com/office/powerpoint/2010/main" xmlns="" val="17952759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Training </a:t>
            </a:r>
            <a:r>
              <a:rPr lang="en-GB" smtClean="0"/>
              <a:t>Resources </a:t>
            </a:r>
            <a:endParaRPr lang="en-GB" dirty="0"/>
          </a:p>
        </p:txBody>
      </p:sp>
      <p:sp>
        <p:nvSpPr>
          <p:cNvPr id="3" name="Content Placeholder 2"/>
          <p:cNvSpPr>
            <a:spLocks noGrp="1"/>
          </p:cNvSpPr>
          <p:nvPr>
            <p:ph idx="1"/>
          </p:nvPr>
        </p:nvSpPr>
        <p:spPr/>
        <p:txBody>
          <a:bodyPr/>
          <a:lstStyle/>
          <a:p>
            <a:r>
              <a:rPr lang="en-GB" dirty="0" smtClean="0"/>
              <a:t>Book 1: Becoming a young father </a:t>
            </a:r>
          </a:p>
          <a:p>
            <a:r>
              <a:rPr lang="en-GB" dirty="0" smtClean="0"/>
              <a:t>Book 2: Being a young father </a:t>
            </a:r>
          </a:p>
          <a:p>
            <a:r>
              <a:rPr lang="en-GB" dirty="0" smtClean="0"/>
              <a:t>Book 3: Reflections on young fatherhood </a:t>
            </a:r>
          </a:p>
          <a:p>
            <a:endParaRPr lang="en-GB" dirty="0"/>
          </a:p>
          <a:p>
            <a:pPr marL="0" indent="0">
              <a:buNone/>
            </a:pPr>
            <a:endParaRPr lang="en-GB" dirty="0"/>
          </a:p>
        </p:txBody>
      </p:sp>
    </p:spTree>
    <p:extLst>
      <p:ext uri="{BB962C8B-B14F-4D97-AF65-F5344CB8AC3E}">
        <p14:creationId xmlns:p14="http://schemas.microsoft.com/office/powerpoint/2010/main" xmlns="" val="12979491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2"/>
          <p:cNvSpPr>
            <a:spLocks noGrp="1"/>
          </p:cNvSpPr>
          <p:nvPr>
            <p:ph idx="1"/>
          </p:nvPr>
        </p:nvSpPr>
        <p:spPr/>
        <p:txBody>
          <a:bodyPr/>
          <a:lstStyle/>
          <a:p>
            <a:endParaRPr lang="en-GB" dirty="0" smtClean="0"/>
          </a:p>
        </p:txBody>
      </p:sp>
      <p:pic>
        <p:nvPicPr>
          <p:cNvPr id="31747" name="Picture 4"/>
          <p:cNvPicPr>
            <a:picLocks noChangeAspect="1" noChangeArrowheads="1"/>
          </p:cNvPicPr>
          <p:nvPr/>
        </p:nvPicPr>
        <p:blipFill>
          <a:blip r:embed="rId2" cstate="print"/>
          <a:srcRect/>
          <a:stretch>
            <a:fillRect/>
          </a:stretch>
        </p:blipFill>
        <p:spPr bwMode="auto">
          <a:xfrm>
            <a:off x="0" y="1196752"/>
            <a:ext cx="9144000" cy="4392488"/>
          </a:xfrm>
          <a:prstGeom prst="rect">
            <a:avLst/>
          </a:prstGeom>
          <a:noFill/>
          <a:ln w="9525">
            <a:noFill/>
            <a:miter lim="800000"/>
            <a:headEnd/>
            <a:tailEnd/>
          </a:ln>
        </p:spPr>
      </p:pic>
      <p:sp>
        <p:nvSpPr>
          <p:cNvPr id="5" name="TextBox 4"/>
          <p:cNvSpPr txBox="1"/>
          <p:nvPr/>
        </p:nvSpPr>
        <p:spPr>
          <a:xfrm>
            <a:off x="0" y="908720"/>
            <a:ext cx="7200800" cy="646331"/>
          </a:xfrm>
          <a:prstGeom prst="rect">
            <a:avLst/>
          </a:prstGeom>
          <a:noFill/>
        </p:spPr>
        <p:txBody>
          <a:bodyPr wrap="square" rtlCol="0">
            <a:spAutoFit/>
          </a:bodyPr>
          <a:lstStyle/>
          <a:p>
            <a:r>
              <a:rPr lang="en-GB" sz="3600" dirty="0" smtClean="0"/>
              <a:t>Future Timeline: </a:t>
            </a:r>
            <a:endParaRPr lang="en-GB" sz="3600" dirty="0"/>
          </a:p>
        </p:txBody>
      </p:sp>
    </p:spTree>
    <p:extLst>
      <p:ext uri="{BB962C8B-B14F-4D97-AF65-F5344CB8AC3E}">
        <p14:creationId xmlns:p14="http://schemas.microsoft.com/office/powerpoint/2010/main" xmlns="" val="1303447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04088"/>
            <a:ext cx="8219256" cy="780696"/>
          </a:xfrm>
        </p:spPr>
        <p:txBody>
          <a:bodyPr>
            <a:normAutofit/>
          </a:bodyPr>
          <a:lstStyle/>
          <a:p>
            <a:pPr algn="ctr"/>
            <a:r>
              <a:rPr lang="en-GB" sz="4400" dirty="0" smtClean="0"/>
              <a:t>Feckless Young Fathers?  </a:t>
            </a:r>
            <a:endParaRPr lang="en-GB" sz="4400" dirty="0"/>
          </a:p>
        </p:txBody>
      </p:sp>
      <p:sp>
        <p:nvSpPr>
          <p:cNvPr id="3" name="Content Placeholder 2"/>
          <p:cNvSpPr>
            <a:spLocks noGrp="1"/>
          </p:cNvSpPr>
          <p:nvPr>
            <p:ph idx="1"/>
          </p:nvPr>
        </p:nvSpPr>
        <p:spPr>
          <a:xfrm>
            <a:off x="467544" y="1628800"/>
            <a:ext cx="8219256" cy="4104456"/>
          </a:xfrm>
        </p:spPr>
        <p:txBody>
          <a:bodyPr>
            <a:normAutofit fontScale="92500"/>
          </a:bodyPr>
          <a:lstStyle/>
          <a:p>
            <a:r>
              <a:rPr lang="en-GB" dirty="0" smtClean="0"/>
              <a:t>“I </a:t>
            </a:r>
            <a:r>
              <a:rPr lang="en-GB" dirty="0"/>
              <a:t>think it’s absolutely outrageous that so many young men in our society feel they can go out, get women pregnant, allow them to have children, make them bring them up by themselves, often on benefits, and then just disappear. It is utterly shocking and I hope … the ministers will get hold of some of these feckless fathers, drag them off, make them work, put them in chains if necessary </a:t>
            </a:r>
            <a:r>
              <a:rPr lang="en-GB" dirty="0" smtClean="0"/>
              <a:t>…” </a:t>
            </a:r>
          </a:p>
          <a:p>
            <a:pPr>
              <a:buNone/>
            </a:pPr>
            <a:endParaRPr lang="en-GB" dirty="0"/>
          </a:p>
          <a:p>
            <a:pPr>
              <a:buNone/>
            </a:pPr>
            <a:r>
              <a:rPr lang="en-GB" dirty="0" smtClean="0"/>
              <a:t>(</a:t>
            </a:r>
            <a:r>
              <a:rPr lang="en-GB" dirty="0"/>
              <a:t>David Davies, MP 12.11 2013, House of </a:t>
            </a:r>
            <a:r>
              <a:rPr lang="en-GB" dirty="0" smtClean="0"/>
              <a:t>Commons,</a:t>
            </a:r>
          </a:p>
          <a:p>
            <a:pPr>
              <a:buNone/>
            </a:pPr>
            <a:r>
              <a:rPr lang="en-GB" dirty="0" smtClean="0"/>
              <a:t>(BBC.co.uk/news/UK-Wales-politics</a:t>
            </a:r>
            <a:r>
              <a:rPr lang="en-GB" dirty="0"/>
              <a:t>)</a:t>
            </a:r>
          </a:p>
          <a:p>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Strength of </a:t>
            </a:r>
            <a:r>
              <a:rPr lang="en-GB" smtClean="0"/>
              <a:t>the </a:t>
            </a:r>
            <a:r>
              <a:rPr lang="en-GB" smtClean="0"/>
              <a:t>‘Feckless</a:t>
            </a:r>
            <a:r>
              <a:rPr lang="en-GB" smtClean="0"/>
              <a:t>’ </a:t>
            </a:r>
            <a:r>
              <a:rPr lang="en-GB" smtClean="0"/>
              <a:t>Discourse  </a:t>
            </a:r>
            <a:endParaRPr lang="en-GB" dirty="0"/>
          </a:p>
        </p:txBody>
      </p:sp>
      <p:sp>
        <p:nvSpPr>
          <p:cNvPr id="3" name="Content Placeholder 2"/>
          <p:cNvSpPr>
            <a:spLocks noGrp="1"/>
          </p:cNvSpPr>
          <p:nvPr>
            <p:ph idx="1"/>
          </p:nvPr>
        </p:nvSpPr>
        <p:spPr/>
        <p:txBody>
          <a:bodyPr/>
          <a:lstStyle/>
          <a:p>
            <a:r>
              <a:rPr lang="en-GB" dirty="0" smtClean="0"/>
              <a:t>Because </a:t>
            </a:r>
            <a:r>
              <a:rPr lang="en-GB" dirty="0"/>
              <a:t>you’re young parents </a:t>
            </a:r>
            <a:r>
              <a:rPr lang="en-GB" dirty="0" smtClean="0"/>
              <a:t>… </a:t>
            </a:r>
            <a:r>
              <a:rPr lang="en-GB" dirty="0"/>
              <a:t>you don’t tend to get the respect. I mean, I remember a nurse coming in and saying to us, ‘oh, have you got a social worker coming in or </a:t>
            </a:r>
            <a:r>
              <a:rPr lang="en-GB" dirty="0" smtClean="0"/>
              <a:t>something?’ </a:t>
            </a:r>
            <a:r>
              <a:rPr lang="en-GB" dirty="0"/>
              <a:t>I turned round to her. I just said, ‘I don’t know why they’d be coming to seem me! … I’m not some scumbag that’s just having kids willy </a:t>
            </a:r>
            <a:r>
              <a:rPr lang="en-GB" dirty="0" err="1"/>
              <a:t>nilly</a:t>
            </a:r>
            <a:r>
              <a:rPr lang="en-GB" dirty="0"/>
              <a:t>, here there and </a:t>
            </a:r>
            <a:r>
              <a:rPr lang="en-GB" smtClean="0"/>
              <a:t>everywhere’ (</a:t>
            </a:r>
            <a:r>
              <a:rPr lang="en-GB" dirty="0"/>
              <a:t>Tommy, aged 22, ante-natal care). </a:t>
            </a:r>
          </a:p>
        </p:txBody>
      </p:sp>
    </p:spTree>
    <p:extLst>
      <p:ext uri="{BB962C8B-B14F-4D97-AF65-F5344CB8AC3E}">
        <p14:creationId xmlns:p14="http://schemas.microsoft.com/office/powerpoint/2010/main" xmlns="" val="25364299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704088"/>
            <a:ext cx="8147248" cy="708688"/>
          </a:xfrm>
        </p:spPr>
        <p:txBody>
          <a:bodyPr>
            <a:normAutofit fontScale="90000"/>
          </a:bodyPr>
          <a:lstStyle/>
          <a:p>
            <a:r>
              <a:rPr lang="en-GB" dirty="0" smtClean="0"/>
              <a:t>Transitions </a:t>
            </a:r>
            <a:r>
              <a:rPr lang="en-GB" smtClean="0"/>
              <a:t>into </a:t>
            </a:r>
            <a:r>
              <a:rPr lang="en-GB" smtClean="0"/>
              <a:t>Early </a:t>
            </a:r>
            <a:r>
              <a:rPr lang="en-GB" dirty="0" smtClean="0"/>
              <a:t>F</a:t>
            </a:r>
            <a:r>
              <a:rPr lang="en-GB" smtClean="0"/>
              <a:t>atherhood </a:t>
            </a:r>
            <a:endParaRPr lang="en-GB" dirty="0"/>
          </a:p>
        </p:txBody>
      </p:sp>
      <p:sp>
        <p:nvSpPr>
          <p:cNvPr id="3" name="Content Placeholder 2"/>
          <p:cNvSpPr>
            <a:spLocks noGrp="1"/>
          </p:cNvSpPr>
          <p:nvPr>
            <p:ph idx="1"/>
          </p:nvPr>
        </p:nvSpPr>
        <p:spPr>
          <a:xfrm>
            <a:off x="539552" y="1340768"/>
            <a:ext cx="8291264" cy="4695800"/>
          </a:xfrm>
        </p:spPr>
        <p:txBody>
          <a:bodyPr>
            <a:normAutofit fontScale="92500" lnSpcReduction="10000"/>
          </a:bodyPr>
          <a:lstStyle/>
          <a:p>
            <a:r>
              <a:rPr lang="en-GB" dirty="0"/>
              <a:t>I wouldn’t change Sylvie [daughter] for the world, but maybe I wish I would have waited until I had a </a:t>
            </a:r>
            <a:r>
              <a:rPr lang="en-GB" dirty="0" smtClean="0"/>
              <a:t>job … </a:t>
            </a:r>
            <a:r>
              <a:rPr lang="en-GB" dirty="0"/>
              <a:t>and a little bit more money. … You need a job just to pay your </a:t>
            </a:r>
            <a:r>
              <a:rPr lang="en-GB" dirty="0" smtClean="0"/>
              <a:t>bills. </a:t>
            </a:r>
            <a:r>
              <a:rPr lang="en-GB" dirty="0"/>
              <a:t>But things happen don’t they? (</a:t>
            </a:r>
            <a:r>
              <a:rPr lang="en-GB" dirty="0" smtClean="0"/>
              <a:t>Andrew, age 16)    </a:t>
            </a:r>
            <a:endParaRPr lang="en-GB" dirty="0"/>
          </a:p>
          <a:p>
            <a:r>
              <a:rPr lang="en-GB" dirty="0" smtClean="0"/>
              <a:t>I’ve </a:t>
            </a:r>
            <a:r>
              <a:rPr lang="en-GB" dirty="0"/>
              <a:t>been to the scans and antenatal classes, all the doctors appointment that she’s had. ... I didn’t want her to feel like just </a:t>
            </a:r>
            <a:r>
              <a:rPr lang="en-GB" dirty="0" smtClean="0"/>
              <a:t>cos </a:t>
            </a:r>
            <a:r>
              <a:rPr lang="en-GB" dirty="0"/>
              <a:t>we’re single, like, I can’t come and help her (</a:t>
            </a:r>
            <a:r>
              <a:rPr lang="en-GB" dirty="0" smtClean="0"/>
              <a:t>Orlando, age 24) </a:t>
            </a:r>
            <a:endParaRPr lang="en-GB" dirty="0"/>
          </a:p>
          <a:p>
            <a:r>
              <a:rPr lang="en-GB" dirty="0" smtClean="0"/>
              <a:t>I </a:t>
            </a:r>
            <a:r>
              <a:rPr lang="en-GB" dirty="0"/>
              <a:t>can’t give him the best possible life.  But it’s quite crazy. Once he were born and I seen him, like, it changes everything.  … Nothing else matters. Everything you do is for him.  … It’s impossible to describe, I think.  It’s just </a:t>
            </a:r>
            <a:r>
              <a:rPr lang="en-GB" dirty="0" smtClean="0"/>
              <a:t>overwhelming (Jason, age 21) </a:t>
            </a:r>
          </a:p>
        </p:txBody>
      </p:sp>
    </p:spTree>
    <p:extLst>
      <p:ext uri="{BB962C8B-B14F-4D97-AF65-F5344CB8AC3E}">
        <p14:creationId xmlns:p14="http://schemas.microsoft.com/office/powerpoint/2010/main" xmlns="" val="9980007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Lived </a:t>
            </a:r>
            <a:r>
              <a:rPr lang="en-GB" smtClean="0"/>
              <a:t>Experiences </a:t>
            </a:r>
            <a:r>
              <a:rPr lang="en-GB" smtClean="0"/>
              <a:t>of </a:t>
            </a:r>
            <a:r>
              <a:rPr lang="en-GB" smtClean="0"/>
              <a:t>Parenting</a:t>
            </a:r>
            <a:endParaRPr lang="en-GB" dirty="0"/>
          </a:p>
        </p:txBody>
      </p:sp>
      <p:sp>
        <p:nvSpPr>
          <p:cNvPr id="3" name="Content Placeholder 2"/>
          <p:cNvSpPr>
            <a:spLocks noGrp="1"/>
          </p:cNvSpPr>
          <p:nvPr>
            <p:ph idx="1"/>
          </p:nvPr>
        </p:nvSpPr>
        <p:spPr/>
        <p:txBody>
          <a:bodyPr/>
          <a:lstStyle/>
          <a:p>
            <a:r>
              <a:rPr lang="en-GB" dirty="0"/>
              <a:t>I want to be the person who [my son] can turn to. And who, obviously, who is always gonna be there for him. ... You know, when I’ve got him, and when he does something, when’s he’s growing up, you know, it’s the happiest emotion cause you just wanna give him a kiss and a cuddle. He’s my little man.  ... He’s so - you feel really proud, really, really proud (</a:t>
            </a:r>
            <a:r>
              <a:rPr lang="en-GB" dirty="0" smtClean="0"/>
              <a:t>Dominic, age 18). </a:t>
            </a:r>
            <a:endParaRPr lang="en-GB" dirty="0"/>
          </a:p>
          <a:p>
            <a:endParaRPr lang="en-GB" dirty="0"/>
          </a:p>
        </p:txBody>
      </p:sp>
    </p:spTree>
    <p:extLst>
      <p:ext uri="{BB962C8B-B14F-4D97-AF65-F5344CB8AC3E}">
        <p14:creationId xmlns:p14="http://schemas.microsoft.com/office/powerpoint/2010/main" xmlns="" val="12965070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Relationships with </a:t>
            </a:r>
            <a:r>
              <a:rPr lang="en-GB" smtClean="0"/>
              <a:t>the </a:t>
            </a:r>
            <a:r>
              <a:rPr lang="en-GB" smtClean="0"/>
              <a:t>Mother </a:t>
            </a:r>
            <a:r>
              <a:rPr lang="en-GB" dirty="0" smtClean="0"/>
              <a:t>of </a:t>
            </a:r>
            <a:r>
              <a:rPr lang="en-GB" smtClean="0"/>
              <a:t>the </a:t>
            </a:r>
            <a:r>
              <a:rPr lang="en-GB" smtClean="0"/>
              <a:t>Child </a:t>
            </a:r>
            <a:endParaRPr lang="en-GB" dirty="0"/>
          </a:p>
        </p:txBody>
      </p:sp>
      <p:sp>
        <p:nvSpPr>
          <p:cNvPr id="3" name="Content Placeholder 2"/>
          <p:cNvSpPr>
            <a:spLocks noGrp="1"/>
          </p:cNvSpPr>
          <p:nvPr>
            <p:ph idx="1"/>
          </p:nvPr>
        </p:nvSpPr>
        <p:spPr/>
        <p:txBody>
          <a:bodyPr>
            <a:normAutofit/>
          </a:bodyPr>
          <a:lstStyle/>
          <a:p>
            <a:r>
              <a:rPr lang="en-GB" dirty="0" smtClean="0"/>
              <a:t>You build a really good respect for each other. . . Before you were just girlfriend and boyfriend, kind of separate, but now you’re conjoined, you’re going for a common goal (Zane, age 18)</a:t>
            </a:r>
          </a:p>
          <a:p>
            <a:r>
              <a:rPr lang="en-GB" dirty="0" smtClean="0"/>
              <a:t>We are separated and we do get along , we do what we need to do  (Orlando, age 24)</a:t>
            </a:r>
          </a:p>
          <a:p>
            <a:r>
              <a:rPr lang="en-GB" dirty="0" smtClean="0"/>
              <a:t> She tries to use [daughter] as a weapon, playing games and stuff (Karl, age 16) </a:t>
            </a:r>
          </a:p>
          <a:p>
            <a:endParaRPr lang="en-GB" dirty="0" smtClean="0"/>
          </a:p>
          <a:p>
            <a:endParaRPr lang="en-GB" dirty="0" smtClean="0"/>
          </a:p>
          <a:p>
            <a:pPr marL="514350" indent="-514350">
              <a:buAutoNum type="arabicParenR"/>
            </a:pPr>
            <a:endParaRPr lang="en-GB" dirty="0"/>
          </a:p>
        </p:txBody>
      </p:sp>
    </p:spTree>
    <p:extLst>
      <p:ext uri="{BB962C8B-B14F-4D97-AF65-F5344CB8AC3E}">
        <p14:creationId xmlns:p14="http://schemas.microsoft.com/office/powerpoint/2010/main" xmlns="" val="42612483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76673"/>
            <a:ext cx="8291264" cy="792087"/>
          </a:xfrm>
        </p:spPr>
        <p:txBody>
          <a:bodyPr>
            <a:normAutofit fontScale="90000"/>
          </a:bodyPr>
          <a:lstStyle/>
          <a:p>
            <a:r>
              <a:rPr lang="en-GB" smtClean="0"/>
              <a:t>Grandparental </a:t>
            </a:r>
            <a:r>
              <a:rPr lang="en-GB" smtClean="0"/>
              <a:t>Support </a:t>
            </a:r>
            <a:endParaRPr lang="en-GB" dirty="0"/>
          </a:p>
        </p:txBody>
      </p:sp>
      <p:sp>
        <p:nvSpPr>
          <p:cNvPr id="3" name="Content Placeholder 2"/>
          <p:cNvSpPr>
            <a:spLocks noGrp="1"/>
          </p:cNvSpPr>
          <p:nvPr>
            <p:ph idx="1"/>
          </p:nvPr>
        </p:nvSpPr>
        <p:spPr>
          <a:xfrm>
            <a:off x="323528" y="1412776"/>
            <a:ext cx="8363272" cy="4536505"/>
          </a:xfrm>
        </p:spPr>
        <p:txBody>
          <a:bodyPr>
            <a:normAutofit lnSpcReduction="10000"/>
          </a:bodyPr>
          <a:lstStyle/>
          <a:p>
            <a:r>
              <a:rPr lang="en-GB" dirty="0"/>
              <a:t>Her mum didn’t want her to [have an abortion]. My ex girlfriend probably thought, ‘my mum knows best’. You’re going to listen to your mum, aren’t you</a:t>
            </a:r>
            <a:r>
              <a:rPr lang="en-GB" dirty="0" smtClean="0"/>
              <a:t>? </a:t>
            </a:r>
            <a:r>
              <a:rPr lang="en-GB" dirty="0"/>
              <a:t>(</a:t>
            </a:r>
            <a:r>
              <a:rPr lang="en-GB" dirty="0" smtClean="0"/>
              <a:t>Callum, age 19). </a:t>
            </a:r>
            <a:endParaRPr lang="en-GB" dirty="0"/>
          </a:p>
          <a:p>
            <a:r>
              <a:rPr lang="en-GB" dirty="0" smtClean="0"/>
              <a:t>I’m </a:t>
            </a:r>
            <a:r>
              <a:rPr lang="en-GB" dirty="0"/>
              <a:t>going into someone else’s territory and I didn’t feel like I could be myself around my </a:t>
            </a:r>
            <a:r>
              <a:rPr lang="en-GB" dirty="0" smtClean="0"/>
              <a:t>kids </a:t>
            </a:r>
            <a:r>
              <a:rPr lang="en-GB" dirty="0"/>
              <a:t>(</a:t>
            </a:r>
            <a:r>
              <a:rPr lang="en-GB" dirty="0" smtClean="0"/>
              <a:t>Iman, age 16).</a:t>
            </a:r>
            <a:endParaRPr lang="en-GB" dirty="0"/>
          </a:p>
          <a:p>
            <a:r>
              <a:rPr lang="en-GB" dirty="0"/>
              <a:t> Her mum won’t let me go up to her house no </a:t>
            </a:r>
            <a:r>
              <a:rPr lang="en-GB" dirty="0" smtClean="0"/>
              <a:t>more and, like, I </a:t>
            </a:r>
            <a:r>
              <a:rPr lang="en-GB" dirty="0"/>
              <a:t>want to see [my son</a:t>
            </a:r>
            <a:r>
              <a:rPr lang="en-GB" dirty="0" smtClean="0"/>
              <a:t>] </a:t>
            </a:r>
            <a:r>
              <a:rPr lang="en-GB" dirty="0"/>
              <a:t>(</a:t>
            </a:r>
            <a:r>
              <a:rPr lang="en-GB" dirty="0" smtClean="0"/>
              <a:t>Jimmy, age 16).</a:t>
            </a:r>
          </a:p>
          <a:p>
            <a:r>
              <a:rPr lang="en-GB" dirty="0"/>
              <a:t> </a:t>
            </a:r>
            <a:r>
              <a:rPr lang="en-GB" dirty="0" smtClean="0"/>
              <a:t>She’ll </a:t>
            </a:r>
            <a:r>
              <a:rPr lang="en-GB" dirty="0"/>
              <a:t>just do everything that a parent does basically, but she’s </a:t>
            </a:r>
            <a:r>
              <a:rPr lang="en-GB" dirty="0" smtClean="0"/>
              <a:t>grandma (Adam, age 16). … It’s hard, just the two of us  (Adam, age 17).</a:t>
            </a:r>
            <a:endParaRPr lang="en-GB" dirty="0"/>
          </a:p>
          <a:p>
            <a:endParaRPr lang="en-GB" dirty="0"/>
          </a:p>
          <a:p>
            <a:endParaRPr lang="en-GB" dirty="0"/>
          </a:p>
        </p:txBody>
      </p:sp>
    </p:spTree>
    <p:extLst>
      <p:ext uri="{BB962C8B-B14F-4D97-AF65-F5344CB8AC3E}">
        <p14:creationId xmlns:p14="http://schemas.microsoft.com/office/powerpoint/2010/main" xmlns="" val="41477810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704088"/>
            <a:ext cx="8363272" cy="708688"/>
          </a:xfrm>
        </p:spPr>
        <p:txBody>
          <a:bodyPr>
            <a:normAutofit fontScale="90000"/>
          </a:bodyPr>
          <a:lstStyle/>
          <a:p>
            <a:r>
              <a:rPr lang="en-GB" smtClean="0"/>
              <a:t>A </a:t>
            </a:r>
            <a:r>
              <a:rPr lang="en-GB" smtClean="0"/>
              <a:t>Place </a:t>
            </a:r>
            <a:r>
              <a:rPr lang="en-GB" dirty="0" smtClean="0"/>
              <a:t>to Parent? </a:t>
            </a:r>
            <a:endParaRPr lang="en-GB" dirty="0"/>
          </a:p>
        </p:txBody>
      </p:sp>
      <p:sp>
        <p:nvSpPr>
          <p:cNvPr id="3" name="Content Placeholder 2"/>
          <p:cNvSpPr>
            <a:spLocks noGrp="1"/>
          </p:cNvSpPr>
          <p:nvPr>
            <p:ph idx="1"/>
          </p:nvPr>
        </p:nvSpPr>
        <p:spPr>
          <a:xfrm>
            <a:off x="395536" y="1412776"/>
            <a:ext cx="8363272" cy="4536504"/>
          </a:xfrm>
        </p:spPr>
        <p:txBody>
          <a:bodyPr>
            <a:normAutofit fontScale="92500" lnSpcReduction="10000"/>
          </a:bodyPr>
          <a:lstStyle/>
          <a:p>
            <a:r>
              <a:rPr lang="en-GB" dirty="0"/>
              <a:t>I’d sooner stay at my mum’s </a:t>
            </a:r>
            <a:r>
              <a:rPr lang="en-GB" dirty="0" smtClean="0"/>
              <a:t>- it’s </a:t>
            </a:r>
            <a:r>
              <a:rPr lang="en-GB" dirty="0"/>
              <a:t>a nice </a:t>
            </a:r>
            <a:r>
              <a:rPr lang="en-GB" dirty="0" smtClean="0"/>
              <a:t>environment so </a:t>
            </a:r>
            <a:r>
              <a:rPr lang="en-GB" dirty="0"/>
              <a:t>he can grow up without getting </a:t>
            </a:r>
            <a:r>
              <a:rPr lang="en-GB" dirty="0" smtClean="0"/>
              <a:t>hurt </a:t>
            </a:r>
            <a:r>
              <a:rPr lang="en-GB" dirty="0"/>
              <a:t>(</a:t>
            </a:r>
            <a:r>
              <a:rPr lang="en-GB" dirty="0" smtClean="0"/>
              <a:t>Jed, age 16).</a:t>
            </a:r>
            <a:endParaRPr lang="en-GB" dirty="0"/>
          </a:p>
          <a:p>
            <a:r>
              <a:rPr lang="en-GB" dirty="0" smtClean="0"/>
              <a:t>I’m </a:t>
            </a:r>
            <a:r>
              <a:rPr lang="en-GB" dirty="0"/>
              <a:t>like sponging off people’s mums and that.  And then obviously I can’t go and see </a:t>
            </a:r>
            <a:r>
              <a:rPr lang="en-GB" dirty="0" smtClean="0"/>
              <a:t>[partner], </a:t>
            </a:r>
            <a:r>
              <a:rPr lang="en-GB" dirty="0"/>
              <a:t>she can’t bring [my son] down to see </a:t>
            </a:r>
            <a:r>
              <a:rPr lang="en-GB" dirty="0" smtClean="0"/>
              <a:t>me </a:t>
            </a:r>
            <a:r>
              <a:rPr lang="en-GB" dirty="0"/>
              <a:t>(</a:t>
            </a:r>
            <a:r>
              <a:rPr lang="en-GB" dirty="0" smtClean="0"/>
              <a:t>Jimmy, age 16).</a:t>
            </a:r>
          </a:p>
          <a:p>
            <a:r>
              <a:rPr lang="en-GB" dirty="0" smtClean="0"/>
              <a:t> I got kicked out of my mum’s for not being able to pay to live there. So then I was homeless for about two or three months.  I was living at my mates, at my dad’s, just in and out of houses (Adam, age 16).</a:t>
            </a:r>
          </a:p>
          <a:p>
            <a:r>
              <a:rPr lang="en-GB" dirty="0" smtClean="0"/>
              <a:t>[My son</a:t>
            </a:r>
            <a:r>
              <a:rPr lang="en-GB" dirty="0"/>
              <a:t>] can’t come [to the hostel] … And I’ve got to be there </a:t>
            </a:r>
            <a:r>
              <a:rPr lang="en-GB" dirty="0" smtClean="0"/>
              <a:t>… </a:t>
            </a:r>
            <a:r>
              <a:rPr lang="en-GB" dirty="0"/>
              <a:t>four nights a week. </a:t>
            </a:r>
            <a:r>
              <a:rPr lang="en-GB" dirty="0" smtClean="0"/>
              <a:t>I </a:t>
            </a:r>
            <a:r>
              <a:rPr lang="en-GB" dirty="0"/>
              <a:t>can go out but if I haven’t got money to get to my </a:t>
            </a:r>
            <a:r>
              <a:rPr lang="en-GB" dirty="0" smtClean="0"/>
              <a:t>places, </a:t>
            </a:r>
            <a:r>
              <a:rPr lang="en-GB" dirty="0"/>
              <a:t>I’ve gotta walk </a:t>
            </a:r>
            <a:r>
              <a:rPr lang="en-GB" dirty="0" smtClean="0"/>
              <a:t>it (Adam, age 18).</a:t>
            </a:r>
          </a:p>
          <a:p>
            <a:endParaRPr lang="en-GB" dirty="0"/>
          </a:p>
          <a:p>
            <a:endParaRPr lang="en-GB" dirty="0" smtClean="0"/>
          </a:p>
        </p:txBody>
      </p:sp>
    </p:spTree>
    <p:extLst>
      <p:ext uri="{BB962C8B-B14F-4D97-AF65-F5344CB8AC3E}">
        <p14:creationId xmlns:p14="http://schemas.microsoft.com/office/powerpoint/2010/main" xmlns="" val="23747826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372</TotalTime>
  <Words>1779</Words>
  <Application>Microsoft Office PowerPoint</Application>
  <PresentationFormat>On-screen Show (4:3)</PresentationFormat>
  <Paragraphs>72</Paragraphs>
  <Slides>17</Slides>
  <Notes>3</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Flow</vt:lpstr>
      <vt:lpstr>Seeing Young Fathers in a Different Way   </vt:lpstr>
      <vt:lpstr>Slide 2</vt:lpstr>
      <vt:lpstr>Feckless Young Fathers?  </vt:lpstr>
      <vt:lpstr>Strength of the ‘Feckless’ Discourse  </vt:lpstr>
      <vt:lpstr>Transitions into Early Fatherhood </vt:lpstr>
      <vt:lpstr>Lived Experiences of Parenting</vt:lpstr>
      <vt:lpstr>Relationships with the Mother of the Child </vt:lpstr>
      <vt:lpstr>Grandparental Support </vt:lpstr>
      <vt:lpstr>A Place to Parent? </vt:lpstr>
      <vt:lpstr>Becoming a Breadwinner? </vt:lpstr>
      <vt:lpstr>  Custody: Risk or Redemption?  </vt:lpstr>
      <vt:lpstr>Redemption Ethos </vt:lpstr>
      <vt:lpstr>Are Young Fathers ‘Hard to Reach’?  </vt:lpstr>
      <vt:lpstr>Or Services ‘Hard to Access’? </vt:lpstr>
      <vt:lpstr>Summary </vt:lpstr>
      <vt:lpstr>Briefing Papers </vt:lpstr>
      <vt:lpstr>Training Resources </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Michael</dc:creator>
  <cp:lastModifiedBy>User</cp:lastModifiedBy>
  <cp:revision>60</cp:revision>
  <cp:lastPrinted>2015-09-29T19:35:30Z</cp:lastPrinted>
  <dcterms:created xsi:type="dcterms:W3CDTF">2015-08-19T11:17:25Z</dcterms:created>
  <dcterms:modified xsi:type="dcterms:W3CDTF">2015-09-29T20:56:22Z</dcterms:modified>
</cp:coreProperties>
</file>